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erospace bold" panose="020B0604020202020204" charset="-128"/>
      <p:regular r:id="rId49"/>
    </p:embeddedFont>
    <p:embeddedFont>
      <p:font typeface="Clear Sans" panose="020B0604020202020204" charset="0"/>
      <p:regular r:id="rId50"/>
    </p:embeddedFont>
    <p:embeddedFont>
      <p:font typeface="Clear Sans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9.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6.svg"/><Relationship Id="rId5" Type="http://schemas.openxmlformats.org/officeDocument/2006/relationships/image" Target="../media/image4.sv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4.sv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rtc.edu.vn/do-kich-thuoc-bang-camera/" TargetMode="External"/><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6.png"/><Relationship Id="rId5" Type="http://schemas.openxmlformats.org/officeDocument/2006/relationships/image" Target="../media/image4.svg"/><Relationship Id="rId10" Type="http://schemas.openxmlformats.org/officeDocument/2006/relationships/image" Target="../media/image55.png"/><Relationship Id="rId4" Type="http://schemas.openxmlformats.org/officeDocument/2006/relationships/image" Target="../media/image3.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flipH="1">
            <a:off x="-1172764" y="-1028700"/>
            <a:ext cx="3525140" cy="2057400"/>
          </a:xfrm>
          <a:custGeom>
            <a:avLst/>
            <a:gdLst/>
            <a:ahLst/>
            <a:cxnLst/>
            <a:rect l="l" t="t" r="r" b="b"/>
            <a:pathLst>
              <a:path w="3525140" h="205740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flipV="1">
            <a:off x="15935624" y="9258300"/>
            <a:ext cx="3525140" cy="2057400"/>
          </a:xfrm>
          <a:custGeom>
            <a:avLst/>
            <a:gdLst/>
            <a:ahLst/>
            <a:cxnLst/>
            <a:rect l="l" t="t" r="r" b="b"/>
            <a:pathLst>
              <a:path w="3525140" h="205740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2009158" y="2528403"/>
            <a:ext cx="5197928" cy="3525140"/>
          </a:xfrm>
          <a:custGeom>
            <a:avLst/>
            <a:gdLst/>
            <a:ahLst/>
            <a:cxnLst/>
            <a:rect l="l" t="t" r="r" b="b"/>
            <a:pathLst>
              <a:path w="5197928" h="3525140">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H="1" flipV="1">
            <a:off x="15099230" y="4152135"/>
            <a:ext cx="5197928" cy="3525140"/>
          </a:xfrm>
          <a:custGeom>
            <a:avLst/>
            <a:gdLst/>
            <a:ahLst/>
            <a:cxnLst/>
            <a:rect l="l" t="t" r="r" b="b"/>
            <a:pathLst>
              <a:path w="5197928" h="3525140">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3213925" y="4290973"/>
            <a:ext cx="12088812" cy="3697373"/>
            <a:chOff x="0" y="0"/>
            <a:chExt cx="3183885" cy="973794"/>
          </a:xfrm>
        </p:grpSpPr>
        <p:sp>
          <p:nvSpPr>
            <p:cNvPr id="11" name="Freeform 11"/>
            <p:cNvSpPr/>
            <p:nvPr/>
          </p:nvSpPr>
          <p:spPr>
            <a:xfrm>
              <a:off x="0" y="0"/>
              <a:ext cx="3183885" cy="973794"/>
            </a:xfrm>
            <a:custGeom>
              <a:avLst/>
              <a:gdLst/>
              <a:ahLst/>
              <a:cxnLst/>
              <a:rect l="l" t="t" r="r" b="b"/>
              <a:pathLst>
                <a:path w="3183885" h="973794">
                  <a:moveTo>
                    <a:pt x="32021" y="0"/>
                  </a:moveTo>
                  <a:lnTo>
                    <a:pt x="3151864" y="0"/>
                  </a:lnTo>
                  <a:cubicBezTo>
                    <a:pt x="3169548" y="0"/>
                    <a:pt x="3183885" y="14336"/>
                    <a:pt x="3183885" y="32021"/>
                  </a:cubicBezTo>
                  <a:lnTo>
                    <a:pt x="3183885" y="941773"/>
                  </a:lnTo>
                  <a:cubicBezTo>
                    <a:pt x="3183885" y="959457"/>
                    <a:pt x="3169548" y="973794"/>
                    <a:pt x="3151864" y="973794"/>
                  </a:cubicBezTo>
                  <a:lnTo>
                    <a:pt x="32021" y="973794"/>
                  </a:lnTo>
                  <a:cubicBezTo>
                    <a:pt x="14336" y="973794"/>
                    <a:pt x="0" y="959457"/>
                    <a:pt x="0" y="941773"/>
                  </a:cubicBezTo>
                  <a:lnTo>
                    <a:pt x="0" y="32021"/>
                  </a:lnTo>
                  <a:cubicBezTo>
                    <a:pt x="0" y="14336"/>
                    <a:pt x="14336" y="0"/>
                    <a:pt x="32021" y="0"/>
                  </a:cubicBezTo>
                  <a:close/>
                </a:path>
              </a:pathLst>
            </a:custGeom>
            <a:solidFill>
              <a:srgbClr val="E4EFFF"/>
            </a:solidFill>
            <a:ln cap="rnd">
              <a:noFill/>
              <a:prstDash val="solid"/>
              <a:round/>
            </a:ln>
          </p:spPr>
          <p:txBody>
            <a:bodyPr/>
            <a:lstStyle/>
            <a:p>
              <a:endParaRPr lang="en-US"/>
            </a:p>
          </p:txBody>
        </p:sp>
        <p:sp>
          <p:nvSpPr>
            <p:cNvPr id="12" name="TextBox 12"/>
            <p:cNvSpPr txBox="1"/>
            <p:nvPr/>
          </p:nvSpPr>
          <p:spPr>
            <a:xfrm>
              <a:off x="0" y="-38100"/>
              <a:ext cx="3183885" cy="101189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724272" y="181723"/>
            <a:ext cx="4048838" cy="2645241"/>
          </a:xfrm>
          <a:custGeom>
            <a:avLst/>
            <a:gdLst/>
            <a:ahLst/>
            <a:cxnLst/>
            <a:rect l="l" t="t" r="r" b="b"/>
            <a:pathLst>
              <a:path w="4048838" h="2645241">
                <a:moveTo>
                  <a:pt x="0" y="0"/>
                </a:moveTo>
                <a:lnTo>
                  <a:pt x="4048838" y="0"/>
                </a:lnTo>
                <a:lnTo>
                  <a:pt x="4048838" y="2645241"/>
                </a:lnTo>
                <a:lnTo>
                  <a:pt x="0" y="2645241"/>
                </a:lnTo>
                <a:lnTo>
                  <a:pt x="0" y="0"/>
                </a:lnTo>
                <a:close/>
              </a:path>
            </a:pathLst>
          </a:custGeom>
          <a:blipFill>
            <a:blip r:embed="rId8"/>
            <a:stretch>
              <a:fillRect/>
            </a:stretch>
          </a:blipFill>
        </p:spPr>
        <p:txBody>
          <a:bodyPr/>
          <a:lstStyle/>
          <a:p>
            <a:endParaRPr lang="en-US"/>
          </a:p>
        </p:txBody>
      </p:sp>
      <p:sp>
        <p:nvSpPr>
          <p:cNvPr id="14" name="Freeform 14"/>
          <p:cNvSpPr/>
          <p:nvPr/>
        </p:nvSpPr>
        <p:spPr>
          <a:xfrm>
            <a:off x="9258331" y="181723"/>
            <a:ext cx="3713822" cy="2627529"/>
          </a:xfrm>
          <a:custGeom>
            <a:avLst/>
            <a:gdLst/>
            <a:ahLst/>
            <a:cxnLst/>
            <a:rect l="l" t="t" r="r" b="b"/>
            <a:pathLst>
              <a:path w="3713822" h="2627529">
                <a:moveTo>
                  <a:pt x="0" y="0"/>
                </a:moveTo>
                <a:lnTo>
                  <a:pt x="3713822" y="0"/>
                </a:lnTo>
                <a:lnTo>
                  <a:pt x="3713822" y="2627529"/>
                </a:lnTo>
                <a:lnTo>
                  <a:pt x="0" y="2627529"/>
                </a:lnTo>
                <a:lnTo>
                  <a:pt x="0" y="0"/>
                </a:lnTo>
                <a:close/>
              </a:path>
            </a:pathLst>
          </a:custGeom>
          <a:blipFill>
            <a:blip r:embed="rId9"/>
            <a:stretch>
              <a:fillRect/>
            </a:stretch>
          </a:blipFill>
        </p:spPr>
        <p:txBody>
          <a:bodyPr/>
          <a:lstStyle/>
          <a:p>
            <a:endParaRPr lang="en-US"/>
          </a:p>
        </p:txBody>
      </p:sp>
      <p:sp>
        <p:nvSpPr>
          <p:cNvPr id="15" name="TextBox 15"/>
          <p:cNvSpPr txBox="1"/>
          <p:nvPr/>
        </p:nvSpPr>
        <p:spPr>
          <a:xfrm>
            <a:off x="2574419" y="2411293"/>
            <a:ext cx="13811910" cy="1653159"/>
          </a:xfrm>
          <a:prstGeom prst="rect">
            <a:avLst/>
          </a:prstGeom>
        </p:spPr>
        <p:txBody>
          <a:bodyPr lIns="0" tIns="0" rIns="0" bIns="0" rtlCol="0" anchor="t">
            <a:spAutoFit/>
          </a:bodyPr>
          <a:lstStyle/>
          <a:p>
            <a:pPr algn="ctr">
              <a:lnSpc>
                <a:spcPts val="6588"/>
              </a:lnSpc>
            </a:pPr>
            <a:r>
              <a:rPr lang="en-US" sz="5400" b="1" dirty="0">
                <a:solidFill>
                  <a:srgbClr val="204295"/>
                </a:solidFill>
                <a:latin typeface="Clear Sans Bold"/>
                <a:ea typeface="Clear Sans Bold"/>
                <a:cs typeface="Clear Sans Bold"/>
                <a:sym typeface="Clear Sans Bold"/>
              </a:rPr>
              <a:t>THIẾT KẾ HỆ THỐNG ĐIỀU KHIỂN CHO CÁNH TAY ROBOT 5 BẬC TỰ DO</a:t>
            </a:r>
          </a:p>
        </p:txBody>
      </p:sp>
      <p:sp>
        <p:nvSpPr>
          <p:cNvPr id="16" name="TextBox 16"/>
          <p:cNvSpPr txBox="1"/>
          <p:nvPr/>
        </p:nvSpPr>
        <p:spPr>
          <a:xfrm>
            <a:off x="4000720" y="4842313"/>
            <a:ext cx="12121403" cy="2380698"/>
          </a:xfrm>
          <a:prstGeom prst="rect">
            <a:avLst/>
          </a:prstGeom>
        </p:spPr>
        <p:txBody>
          <a:bodyPr lIns="0" tIns="0" rIns="0" bIns="0" rtlCol="0" anchor="t">
            <a:spAutoFit/>
          </a:bodyPr>
          <a:lstStyle/>
          <a:p>
            <a:pPr algn="l">
              <a:lnSpc>
                <a:spcPts val="4755"/>
              </a:lnSpc>
            </a:pPr>
            <a:r>
              <a:rPr lang="en-US" sz="3396" b="1">
                <a:solidFill>
                  <a:srgbClr val="000000"/>
                </a:solidFill>
                <a:latin typeface="Clear Sans Bold"/>
                <a:ea typeface="Clear Sans Bold"/>
                <a:cs typeface="Clear Sans Bold"/>
                <a:sym typeface="Clear Sans Bold"/>
              </a:rPr>
              <a:t>Hội đồng: </a:t>
            </a:r>
            <a:r>
              <a:rPr lang="en-US" sz="3396">
                <a:solidFill>
                  <a:srgbClr val="000000"/>
                </a:solidFill>
                <a:latin typeface="Clear Sans"/>
                <a:ea typeface="Clear Sans"/>
                <a:cs typeface="Clear Sans"/>
                <a:sym typeface="Clear Sans"/>
              </a:rPr>
              <a:t>                        04</a:t>
            </a:r>
          </a:p>
          <a:p>
            <a:pPr algn="l">
              <a:lnSpc>
                <a:spcPts val="4755"/>
              </a:lnSpc>
            </a:pPr>
            <a:r>
              <a:rPr lang="en-US" sz="3396" b="1">
                <a:solidFill>
                  <a:srgbClr val="000000"/>
                </a:solidFill>
                <a:latin typeface="Clear Sans Bold"/>
                <a:ea typeface="Clear Sans Bold"/>
                <a:cs typeface="Clear Sans Bold"/>
                <a:sym typeface="Clear Sans Bold"/>
              </a:rPr>
              <a:t>Giảng viên phản biện: </a:t>
            </a:r>
            <a:r>
              <a:rPr lang="en-US" sz="3396">
                <a:solidFill>
                  <a:srgbClr val="000000"/>
                </a:solidFill>
                <a:latin typeface="Clear Sans"/>
                <a:ea typeface="Clear Sans"/>
                <a:cs typeface="Clear Sans"/>
                <a:sym typeface="Clear Sans"/>
              </a:rPr>
              <a:t>   TS. Nguyễn Hoàng Giáp</a:t>
            </a:r>
          </a:p>
          <a:p>
            <a:pPr algn="l">
              <a:lnSpc>
                <a:spcPts val="4755"/>
              </a:lnSpc>
            </a:pPr>
            <a:r>
              <a:rPr lang="en-US" sz="3396" b="1">
                <a:solidFill>
                  <a:srgbClr val="000000"/>
                </a:solidFill>
                <a:latin typeface="Clear Sans Bold"/>
                <a:ea typeface="Clear Sans Bold"/>
                <a:cs typeface="Clear Sans Bold"/>
                <a:sym typeface="Clear Sans Bold"/>
              </a:rPr>
              <a:t>Giảng viên hướng dẫn: </a:t>
            </a:r>
            <a:r>
              <a:rPr lang="en-US" sz="3396">
                <a:solidFill>
                  <a:srgbClr val="000000"/>
                </a:solidFill>
                <a:latin typeface="Clear Sans"/>
                <a:ea typeface="Clear Sans"/>
                <a:cs typeface="Clear Sans"/>
                <a:sym typeface="Clear Sans"/>
              </a:rPr>
              <a:t> GS. TS. Hồ Phạm Huy Ánh</a:t>
            </a:r>
          </a:p>
          <a:p>
            <a:pPr algn="l">
              <a:lnSpc>
                <a:spcPts val="4755"/>
              </a:lnSpc>
              <a:spcBef>
                <a:spcPct val="0"/>
              </a:spcBef>
            </a:pPr>
            <a:r>
              <a:rPr lang="en-US" sz="3396" b="1">
                <a:solidFill>
                  <a:srgbClr val="000000"/>
                </a:solidFill>
                <a:latin typeface="Clear Sans Bold"/>
                <a:ea typeface="Clear Sans Bold"/>
                <a:cs typeface="Clear Sans Bold"/>
                <a:sym typeface="Clear Sans Bold"/>
              </a:rPr>
              <a:t>Sinh viên thực hiện:  </a:t>
            </a:r>
            <a:r>
              <a:rPr lang="en-US" sz="3396">
                <a:solidFill>
                  <a:srgbClr val="000000"/>
                </a:solidFill>
                <a:latin typeface="Clear Sans"/>
                <a:ea typeface="Clear Sans"/>
                <a:cs typeface="Clear Sans"/>
                <a:sym typeface="Clear Sans"/>
              </a:rPr>
              <a:t>     Trần Gia Tuấn - 2012357</a:t>
            </a:r>
          </a:p>
        </p:txBody>
      </p:sp>
      <p:grpSp>
        <p:nvGrpSpPr>
          <p:cNvPr id="17" name="Group 17"/>
          <p:cNvGrpSpPr/>
          <p:nvPr/>
        </p:nvGrpSpPr>
        <p:grpSpPr>
          <a:xfrm>
            <a:off x="6748691" y="8910885"/>
            <a:ext cx="4790618" cy="694829"/>
            <a:chOff x="0" y="0"/>
            <a:chExt cx="1261727" cy="183000"/>
          </a:xfrm>
        </p:grpSpPr>
        <p:sp>
          <p:nvSpPr>
            <p:cNvPr id="18" name="Freeform 18"/>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9" name="TextBox 19"/>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584220" y="9024620"/>
            <a:ext cx="5119560" cy="429260"/>
          </a:xfrm>
          <a:prstGeom prst="rect">
            <a:avLst/>
          </a:prstGeom>
        </p:spPr>
        <p:txBody>
          <a:bodyPr lIns="0" tIns="0" rIns="0" bIns="0" rtlCol="0" anchor="t">
            <a:spAutoFit/>
          </a:bodyPr>
          <a:lstStyle/>
          <a:p>
            <a:pPr algn="ctr">
              <a:lnSpc>
                <a:spcPts val="3640"/>
              </a:lnSpc>
              <a:spcBef>
                <a:spcPct val="0"/>
              </a:spcBef>
            </a:pPr>
            <a:r>
              <a:rPr lang="en-US" sz="2600">
                <a:solidFill>
                  <a:srgbClr val="204295"/>
                </a:solidFill>
                <a:latin typeface="Clear Sans"/>
                <a:ea typeface="Clear Sans"/>
                <a:cs typeface="Clear Sans"/>
                <a:sym typeface="Clear Sans"/>
              </a:rPr>
              <a:t>TP. Hồ Chí Minh, 31/12/2024</a:t>
            </a:r>
          </a:p>
        </p:txBody>
      </p:sp>
      <p:sp>
        <p:nvSpPr>
          <p:cNvPr id="21" name="AutoShape 21"/>
          <p:cNvSpPr/>
          <p:nvPr/>
        </p:nvSpPr>
        <p:spPr>
          <a:xfrm>
            <a:off x="11539309" y="9277350"/>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22" name="AutoShape 22"/>
          <p:cNvSpPr/>
          <p:nvPr/>
        </p:nvSpPr>
        <p:spPr>
          <a:xfrm>
            <a:off x="5787193" y="9277350"/>
            <a:ext cx="961498" cy="0"/>
          </a:xfrm>
          <a:prstGeom prst="line">
            <a:avLst/>
          </a:prstGeom>
          <a:ln w="38100" cap="flat">
            <a:solidFill>
              <a:srgbClr val="7AB3FF"/>
            </a:solidFill>
            <a:prstDash val="solid"/>
            <a:headEnd type="oval" w="lg" len="lg"/>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114732" y="4753833"/>
            <a:ext cx="11225004" cy="1735825"/>
          </a:xfrm>
          <a:custGeom>
            <a:avLst/>
            <a:gdLst/>
            <a:ahLst/>
            <a:cxnLst/>
            <a:rect l="l" t="t" r="r" b="b"/>
            <a:pathLst>
              <a:path w="11225004" h="1735825">
                <a:moveTo>
                  <a:pt x="0" y="0"/>
                </a:moveTo>
                <a:lnTo>
                  <a:pt x="11225004" y="0"/>
                </a:lnTo>
                <a:lnTo>
                  <a:pt x="11225004" y="1735826"/>
                </a:lnTo>
                <a:lnTo>
                  <a:pt x="0" y="1735826"/>
                </a:lnTo>
                <a:lnTo>
                  <a:pt x="0" y="0"/>
                </a:lnTo>
                <a:close/>
              </a:path>
            </a:pathLst>
          </a:custGeom>
          <a:blipFill>
            <a:blip r:embed="rId8"/>
            <a:stretch>
              <a:fillRect/>
            </a:stretch>
          </a:blipFill>
        </p:spPr>
        <p:txBody>
          <a:bodyPr/>
          <a:lstStyle/>
          <a:p>
            <a:endParaRPr lang="en-US"/>
          </a:p>
        </p:txBody>
      </p:sp>
      <p:sp>
        <p:nvSpPr>
          <p:cNvPr id="24" name="AutoShape 24"/>
          <p:cNvSpPr/>
          <p:nvPr/>
        </p:nvSpPr>
        <p:spPr>
          <a:xfrm flipV="1">
            <a:off x="4114732" y="7108784"/>
            <a:ext cx="939032" cy="0"/>
          </a:xfrm>
          <a:prstGeom prst="line">
            <a:avLst/>
          </a:prstGeom>
          <a:ln w="38100" cap="flat">
            <a:solidFill>
              <a:srgbClr val="7AB3FF"/>
            </a:solidFill>
            <a:prstDash val="solid"/>
            <a:headEnd type="none" w="sm" len="sm"/>
            <a:tailEnd type="arrow" w="med" len="sm"/>
          </a:ln>
        </p:spPr>
        <p:txBody>
          <a:bodyPr/>
          <a:lstStyle/>
          <a:p>
            <a:endParaRPr lang="en-US"/>
          </a:p>
        </p:txBody>
      </p:sp>
      <p:sp>
        <p:nvSpPr>
          <p:cNvPr id="25" name="Freeform 25"/>
          <p:cNvSpPr/>
          <p:nvPr/>
        </p:nvSpPr>
        <p:spPr>
          <a:xfrm>
            <a:off x="5497850" y="6912030"/>
            <a:ext cx="2331894" cy="393507"/>
          </a:xfrm>
          <a:custGeom>
            <a:avLst/>
            <a:gdLst/>
            <a:ahLst/>
            <a:cxnLst/>
            <a:rect l="l" t="t" r="r" b="b"/>
            <a:pathLst>
              <a:path w="2331894" h="393507">
                <a:moveTo>
                  <a:pt x="0" y="0"/>
                </a:moveTo>
                <a:lnTo>
                  <a:pt x="2331894" y="0"/>
                </a:lnTo>
                <a:lnTo>
                  <a:pt x="2331894" y="393507"/>
                </a:lnTo>
                <a:lnTo>
                  <a:pt x="0" y="393507"/>
                </a:lnTo>
                <a:lnTo>
                  <a:pt x="0" y="0"/>
                </a:lnTo>
                <a:close/>
              </a:path>
            </a:pathLst>
          </a:custGeom>
          <a:blipFill>
            <a:blip r:embed="rId9"/>
            <a:stretch>
              <a:fillRect/>
            </a:stretch>
          </a:blipFill>
        </p:spPr>
        <p:txBody>
          <a:bodyPr/>
          <a:lstStyle/>
          <a:p>
            <a:endParaRPr lang="en-US"/>
          </a:p>
        </p:txBody>
      </p:sp>
      <p:sp>
        <p:nvSpPr>
          <p:cNvPr id="26" name="AutoShape 26"/>
          <p:cNvSpPr/>
          <p:nvPr/>
        </p:nvSpPr>
        <p:spPr>
          <a:xfrm>
            <a:off x="4114732" y="8124687"/>
            <a:ext cx="939032" cy="0"/>
          </a:xfrm>
          <a:prstGeom prst="line">
            <a:avLst/>
          </a:prstGeom>
          <a:ln w="38100" cap="flat">
            <a:solidFill>
              <a:srgbClr val="7AB3FF"/>
            </a:solidFill>
            <a:prstDash val="solid"/>
            <a:headEnd type="none" w="sm" len="sm"/>
            <a:tailEnd type="arrow" w="med" len="sm"/>
          </a:ln>
        </p:spPr>
        <p:txBody>
          <a:bodyPr/>
          <a:lstStyle/>
          <a:p>
            <a:endParaRPr lang="en-US"/>
          </a:p>
        </p:txBody>
      </p:sp>
      <p:sp>
        <p:nvSpPr>
          <p:cNvPr id="27" name="Freeform 27"/>
          <p:cNvSpPr/>
          <p:nvPr/>
        </p:nvSpPr>
        <p:spPr>
          <a:xfrm>
            <a:off x="5497850" y="7898800"/>
            <a:ext cx="1849449" cy="451774"/>
          </a:xfrm>
          <a:custGeom>
            <a:avLst/>
            <a:gdLst/>
            <a:ahLst/>
            <a:cxnLst/>
            <a:rect l="l" t="t" r="r" b="b"/>
            <a:pathLst>
              <a:path w="1849449" h="451774">
                <a:moveTo>
                  <a:pt x="0" y="0"/>
                </a:moveTo>
                <a:lnTo>
                  <a:pt x="1849448" y="0"/>
                </a:lnTo>
                <a:lnTo>
                  <a:pt x="1849448" y="451774"/>
                </a:lnTo>
                <a:lnTo>
                  <a:pt x="0" y="451774"/>
                </a:lnTo>
                <a:lnTo>
                  <a:pt x="0" y="0"/>
                </a:lnTo>
                <a:close/>
              </a:path>
            </a:pathLst>
          </a:custGeom>
          <a:blipFill>
            <a:blip r:embed="rId10"/>
            <a:stretch>
              <a:fillRect/>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KHÔNG GIAN LÀM VIỆC ROBOT</a:t>
            </a:r>
          </a:p>
        </p:txBody>
      </p:sp>
      <p:sp>
        <p:nvSpPr>
          <p:cNvPr id="29" name="TextBox 29"/>
          <p:cNvSpPr txBox="1"/>
          <p:nvPr/>
        </p:nvSpPr>
        <p:spPr>
          <a:xfrm>
            <a:off x="16698316"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9</a:t>
            </a:r>
          </a:p>
        </p:txBody>
      </p:sp>
      <p:sp>
        <p:nvSpPr>
          <p:cNvPr id="30" name="TextBox 30"/>
          <p:cNvSpPr txBox="1"/>
          <p:nvPr/>
        </p:nvSpPr>
        <p:spPr>
          <a:xfrm>
            <a:off x="4114732" y="3967440"/>
            <a:ext cx="4419668" cy="563880"/>
          </a:xfrm>
          <a:prstGeom prst="rect">
            <a:avLst/>
          </a:prstGeom>
        </p:spPr>
        <p:txBody>
          <a:bodyPr wrap="square" lIns="0" tIns="0" rIns="0" bIns="0" rtlCol="0" anchor="t">
            <a:spAutoFit/>
          </a:bodyPr>
          <a:lstStyle/>
          <a:p>
            <a:pPr algn="ctr">
              <a:lnSpc>
                <a:spcPts val="4620"/>
              </a:lnSpc>
            </a:pPr>
            <a:r>
              <a:rPr lang="en-US" sz="3300" dirty="0" err="1">
                <a:solidFill>
                  <a:srgbClr val="204295"/>
                </a:solidFill>
                <a:latin typeface="Clear Sans"/>
                <a:ea typeface="Clear Sans"/>
                <a:cs typeface="Clear Sans"/>
                <a:sym typeface="Clear Sans"/>
              </a:rPr>
              <a:t>Bảng</a:t>
            </a:r>
            <a:r>
              <a:rPr lang="en-US" sz="3300" dirty="0">
                <a:solidFill>
                  <a:srgbClr val="204295"/>
                </a:solidFill>
                <a:latin typeface="Clear Sans"/>
                <a:ea typeface="Clear Sans"/>
                <a:cs typeface="Clear Sans"/>
                <a:sym typeface="Clear Sans"/>
              </a:rPr>
              <a:t> </a:t>
            </a:r>
            <a:r>
              <a:rPr lang="en-US" sz="3300" dirty="0" err="1">
                <a:solidFill>
                  <a:srgbClr val="204295"/>
                </a:solidFill>
                <a:latin typeface="Clear Sans"/>
                <a:ea typeface="Clear Sans"/>
                <a:cs typeface="Clear Sans"/>
                <a:sym typeface="Clear Sans"/>
              </a:rPr>
              <a:t>các</a:t>
            </a:r>
            <a:r>
              <a:rPr lang="en-US" sz="3300" dirty="0">
                <a:solidFill>
                  <a:srgbClr val="204295"/>
                </a:solidFill>
                <a:latin typeface="Clear Sans"/>
                <a:ea typeface="Clear Sans"/>
                <a:cs typeface="Clear Sans"/>
                <a:sym typeface="Clear Sans"/>
              </a:rPr>
              <a:t> </a:t>
            </a:r>
            <a:r>
              <a:rPr lang="en-US" sz="3300" dirty="0" err="1">
                <a:solidFill>
                  <a:srgbClr val="204295"/>
                </a:solidFill>
                <a:latin typeface="Clear Sans"/>
                <a:ea typeface="Clear Sans"/>
                <a:cs typeface="Clear Sans"/>
                <a:sym typeface="Clear Sans"/>
              </a:rPr>
              <a:t>góc</a:t>
            </a:r>
            <a:r>
              <a:rPr lang="en-US" sz="3300" dirty="0">
                <a:solidFill>
                  <a:srgbClr val="204295"/>
                </a:solidFill>
                <a:latin typeface="Clear Sans"/>
                <a:ea typeface="Clear Sans"/>
                <a:cs typeface="Clear Sans"/>
                <a:sym typeface="Clear Sans"/>
              </a:rPr>
              <a:t> </a:t>
            </a:r>
            <a:r>
              <a:rPr lang="en-US" sz="3300" dirty="0" err="1">
                <a:solidFill>
                  <a:srgbClr val="204295"/>
                </a:solidFill>
                <a:latin typeface="Clear Sans"/>
                <a:ea typeface="Clear Sans"/>
                <a:cs typeface="Clear Sans"/>
                <a:sym typeface="Clear Sans"/>
              </a:rPr>
              <a:t>tại</a:t>
            </a:r>
            <a:r>
              <a:rPr lang="en-US" sz="3300" dirty="0">
                <a:solidFill>
                  <a:srgbClr val="204295"/>
                </a:solidFill>
                <a:latin typeface="Clear Sans"/>
                <a:ea typeface="Clear Sans"/>
                <a:cs typeface="Clear Sans"/>
                <a:sym typeface="Clear Sans"/>
              </a:rPr>
              <a:t> z = 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639457" y="3377682"/>
            <a:ext cx="7313887" cy="5880618"/>
          </a:xfrm>
          <a:custGeom>
            <a:avLst/>
            <a:gdLst/>
            <a:ahLst/>
            <a:cxnLst/>
            <a:rect l="l" t="t" r="r" b="b"/>
            <a:pathLst>
              <a:path w="7313887" h="5880618">
                <a:moveTo>
                  <a:pt x="0" y="0"/>
                </a:moveTo>
                <a:lnTo>
                  <a:pt x="7313886" y="0"/>
                </a:lnTo>
                <a:lnTo>
                  <a:pt x="7313886" y="5880618"/>
                </a:lnTo>
                <a:lnTo>
                  <a:pt x="0" y="5880618"/>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KHÔNG GIAN LÀM VIỆC ROBOT</a:t>
            </a:r>
          </a:p>
        </p:txBody>
      </p:sp>
      <p:sp>
        <p:nvSpPr>
          <p:cNvPr id="25" name="TextBox 25"/>
          <p:cNvSpPr txBox="1"/>
          <p:nvPr/>
        </p:nvSpPr>
        <p:spPr>
          <a:xfrm>
            <a:off x="16688791" y="9210675"/>
            <a:ext cx="1420799" cy="860425"/>
          </a:xfrm>
          <a:prstGeom prst="rect">
            <a:avLst/>
          </a:prstGeom>
        </p:spPr>
        <p:txBody>
          <a:bodyPr lIns="0" tIns="0" rIns="0" bIns="0" rtlCol="0" anchor="t">
            <a:spAutoFit/>
          </a:bodyPr>
          <a:lstStyle/>
          <a:p>
            <a:pPr algn="r">
              <a:lnSpc>
                <a:spcPts val="3499"/>
              </a:lnSpc>
            </a:pPr>
            <a:r>
              <a:rPr lang="en-US" sz="2499">
                <a:solidFill>
                  <a:srgbClr val="204295"/>
                </a:solidFill>
                <a:latin typeface="Clear Sans"/>
                <a:ea typeface="Clear Sans"/>
                <a:cs typeface="Clear Sans"/>
                <a:sym typeface="Clear Sans"/>
              </a:rPr>
              <a:t> Trang 10</a:t>
            </a:r>
          </a:p>
          <a:p>
            <a:pPr algn="r">
              <a:lnSpc>
                <a:spcPts val="3499"/>
              </a:lnSpc>
              <a:spcBef>
                <a:spcPct val="0"/>
              </a:spcBef>
            </a:pPr>
            <a:endParaRPr lang="en-US" sz="2499">
              <a:solidFill>
                <a:srgbClr val="204295"/>
              </a:solidFill>
              <a:latin typeface="Clear Sans"/>
              <a:ea typeface="Clear Sans"/>
              <a:cs typeface="Clear Sans"/>
              <a:sym typeface="Clea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385953" y="3330276"/>
            <a:ext cx="7516095" cy="6134372"/>
          </a:xfrm>
          <a:custGeom>
            <a:avLst/>
            <a:gdLst/>
            <a:ahLst/>
            <a:cxnLst/>
            <a:rect l="l" t="t" r="r" b="b"/>
            <a:pathLst>
              <a:path w="7516095" h="6134372">
                <a:moveTo>
                  <a:pt x="0" y="0"/>
                </a:moveTo>
                <a:lnTo>
                  <a:pt x="7516094" y="0"/>
                </a:lnTo>
                <a:lnTo>
                  <a:pt x="7516094" y="6134372"/>
                </a:lnTo>
                <a:lnTo>
                  <a:pt x="0" y="6134372"/>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5" name="TextBox 25"/>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803334" y="3368824"/>
            <a:ext cx="8986132" cy="5659299"/>
          </a:xfrm>
          <a:custGeom>
            <a:avLst/>
            <a:gdLst/>
            <a:ahLst/>
            <a:cxnLst/>
            <a:rect l="l" t="t" r="r" b="b"/>
            <a:pathLst>
              <a:path w="8986132" h="5659299">
                <a:moveTo>
                  <a:pt x="0" y="0"/>
                </a:moveTo>
                <a:lnTo>
                  <a:pt x="8986132" y="0"/>
                </a:lnTo>
                <a:lnTo>
                  <a:pt x="8986132" y="5659299"/>
                </a:lnTo>
                <a:lnTo>
                  <a:pt x="0" y="5659299"/>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5" name="TextBox 25"/>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2713876" y="3424379"/>
            <a:ext cx="6142312" cy="5356850"/>
          </a:xfrm>
          <a:custGeom>
            <a:avLst/>
            <a:gdLst/>
            <a:ahLst/>
            <a:cxnLst/>
            <a:rect l="l" t="t" r="r" b="b"/>
            <a:pathLst>
              <a:path w="6142312" h="5356850">
                <a:moveTo>
                  <a:pt x="0" y="0"/>
                </a:moveTo>
                <a:lnTo>
                  <a:pt x="6142313" y="0"/>
                </a:lnTo>
                <a:lnTo>
                  <a:pt x="6142313" y="5356850"/>
                </a:lnTo>
                <a:lnTo>
                  <a:pt x="0" y="5356850"/>
                </a:lnTo>
                <a:lnTo>
                  <a:pt x="0" y="0"/>
                </a:lnTo>
                <a:close/>
              </a:path>
            </a:pathLst>
          </a:custGeom>
          <a:blipFill>
            <a:blip r:embed="rId8"/>
            <a:stretch>
              <a:fillRect/>
            </a:stretch>
          </a:blipFill>
        </p:spPr>
        <p:txBody>
          <a:bodyPr/>
          <a:lstStyle/>
          <a:p>
            <a:endParaRPr lang="en-US"/>
          </a:p>
        </p:txBody>
      </p:sp>
      <p:sp>
        <p:nvSpPr>
          <p:cNvPr id="24" name="Freeform 24"/>
          <p:cNvSpPr/>
          <p:nvPr/>
        </p:nvSpPr>
        <p:spPr>
          <a:xfrm>
            <a:off x="11697668" y="3549923"/>
            <a:ext cx="2821794" cy="1893333"/>
          </a:xfrm>
          <a:custGeom>
            <a:avLst/>
            <a:gdLst/>
            <a:ahLst/>
            <a:cxnLst/>
            <a:rect l="l" t="t" r="r" b="b"/>
            <a:pathLst>
              <a:path w="2821794" h="1893333">
                <a:moveTo>
                  <a:pt x="0" y="0"/>
                </a:moveTo>
                <a:lnTo>
                  <a:pt x="2821793" y="0"/>
                </a:lnTo>
                <a:lnTo>
                  <a:pt x="2821793" y="1893333"/>
                </a:lnTo>
                <a:lnTo>
                  <a:pt x="0" y="1893333"/>
                </a:lnTo>
                <a:lnTo>
                  <a:pt x="0" y="0"/>
                </a:lnTo>
                <a:close/>
              </a:path>
            </a:pathLst>
          </a:custGeom>
          <a:blipFill>
            <a:blip r:embed="rId9"/>
            <a:stretch>
              <a:fillRect/>
            </a:stretch>
          </a:blipFill>
        </p:spPr>
        <p:txBody>
          <a:bodyPr/>
          <a:lstStyle/>
          <a:p>
            <a:endParaRPr lang="en-US"/>
          </a:p>
        </p:txBody>
      </p:sp>
      <p:sp>
        <p:nvSpPr>
          <p:cNvPr id="25" name="Freeform 25"/>
          <p:cNvSpPr/>
          <p:nvPr/>
        </p:nvSpPr>
        <p:spPr>
          <a:xfrm>
            <a:off x="9144000" y="5443256"/>
            <a:ext cx="2240864" cy="1514950"/>
          </a:xfrm>
          <a:custGeom>
            <a:avLst/>
            <a:gdLst/>
            <a:ahLst/>
            <a:cxnLst/>
            <a:rect l="l" t="t" r="r" b="b"/>
            <a:pathLst>
              <a:path w="2240864" h="1514950">
                <a:moveTo>
                  <a:pt x="0" y="0"/>
                </a:moveTo>
                <a:lnTo>
                  <a:pt x="2240864" y="0"/>
                </a:lnTo>
                <a:lnTo>
                  <a:pt x="2240864" y="1514950"/>
                </a:lnTo>
                <a:lnTo>
                  <a:pt x="0" y="1514950"/>
                </a:lnTo>
                <a:lnTo>
                  <a:pt x="0" y="0"/>
                </a:lnTo>
                <a:close/>
              </a:path>
            </a:pathLst>
          </a:custGeom>
          <a:blipFill>
            <a:blip r:embed="rId10"/>
            <a:stretch>
              <a:fillRect/>
            </a:stretch>
          </a:blipFill>
        </p:spPr>
        <p:txBody>
          <a:bodyPr/>
          <a:lstStyle/>
          <a:p>
            <a:endParaRPr lang="en-US"/>
          </a:p>
        </p:txBody>
      </p:sp>
      <p:sp>
        <p:nvSpPr>
          <p:cNvPr id="26" name="AutoShape 26"/>
          <p:cNvSpPr/>
          <p:nvPr/>
        </p:nvSpPr>
        <p:spPr>
          <a:xfrm>
            <a:off x="9296400" y="8270021"/>
            <a:ext cx="873016" cy="0"/>
          </a:xfrm>
          <a:prstGeom prst="line">
            <a:avLst/>
          </a:prstGeom>
          <a:ln w="114300" cap="flat">
            <a:solidFill>
              <a:srgbClr val="7AB3FF"/>
            </a:solidFill>
            <a:prstDash val="solid"/>
            <a:headEnd type="none" w="sm" len="sm"/>
            <a:tailEnd type="arrow" w="med" len="sm"/>
          </a:ln>
        </p:spPr>
        <p:txBody>
          <a:bodyPr/>
          <a:lstStyle/>
          <a:p>
            <a:endParaRPr lang="en-US"/>
          </a:p>
        </p:txBody>
      </p:sp>
      <p:sp>
        <p:nvSpPr>
          <p:cNvPr id="27" name="Freeform 27"/>
          <p:cNvSpPr/>
          <p:nvPr/>
        </p:nvSpPr>
        <p:spPr>
          <a:xfrm>
            <a:off x="10356333" y="7367781"/>
            <a:ext cx="1735052" cy="1690180"/>
          </a:xfrm>
          <a:custGeom>
            <a:avLst/>
            <a:gdLst/>
            <a:ahLst/>
            <a:cxnLst/>
            <a:rect l="l" t="t" r="r" b="b"/>
            <a:pathLst>
              <a:path w="1735052" h="1690180">
                <a:moveTo>
                  <a:pt x="0" y="0"/>
                </a:moveTo>
                <a:lnTo>
                  <a:pt x="1735052" y="0"/>
                </a:lnTo>
                <a:lnTo>
                  <a:pt x="1735052" y="1690180"/>
                </a:lnTo>
                <a:lnTo>
                  <a:pt x="0" y="1690180"/>
                </a:lnTo>
                <a:lnTo>
                  <a:pt x="0" y="0"/>
                </a:lnTo>
                <a:close/>
              </a:path>
            </a:pathLst>
          </a:custGeom>
          <a:blipFill>
            <a:blip r:embed="rId11"/>
            <a:stretch>
              <a:fillRect/>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9" name="TextBox 29"/>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13</a:t>
            </a:r>
          </a:p>
        </p:txBody>
      </p:sp>
      <p:sp>
        <p:nvSpPr>
          <p:cNvPr id="30" name="TextBox 30"/>
          <p:cNvSpPr txBox="1"/>
          <p:nvPr/>
        </p:nvSpPr>
        <p:spPr>
          <a:xfrm>
            <a:off x="9168992" y="4040276"/>
            <a:ext cx="2215872" cy="514350"/>
          </a:xfrm>
          <a:prstGeom prst="rect">
            <a:avLst/>
          </a:prstGeom>
        </p:spPr>
        <p:txBody>
          <a:bodyPr lIns="0" tIns="0" rIns="0" bIns="0" rtlCol="0" anchor="t">
            <a:spAutoFit/>
          </a:bodyPr>
          <a:lstStyle/>
          <a:p>
            <a:pPr algn="ctr">
              <a:lnSpc>
                <a:spcPts val="4200"/>
              </a:lnSpc>
            </a:pPr>
            <a:r>
              <a:rPr lang="en-US" sz="3000">
                <a:solidFill>
                  <a:srgbClr val="000000"/>
                </a:solidFill>
                <a:latin typeface="Clear Sans"/>
                <a:ea typeface="Clear Sans"/>
                <a:cs typeface="Clear Sans"/>
                <a:sym typeface="Clear Sans"/>
              </a:rPr>
              <a:t>Ma trận xoay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9514" y="4491197"/>
            <a:ext cx="7516095" cy="6134372"/>
          </a:xfrm>
          <a:custGeom>
            <a:avLst/>
            <a:gdLst/>
            <a:ahLst/>
            <a:cxnLst/>
            <a:rect l="l" t="t" r="r" b="b"/>
            <a:pathLst>
              <a:path w="7516095" h="6134372">
                <a:moveTo>
                  <a:pt x="0" y="0"/>
                </a:moveTo>
                <a:lnTo>
                  <a:pt x="7516095" y="0"/>
                </a:lnTo>
                <a:lnTo>
                  <a:pt x="7516095" y="6134372"/>
                </a:lnTo>
                <a:lnTo>
                  <a:pt x="0" y="6134372"/>
                </a:lnTo>
                <a:lnTo>
                  <a:pt x="0" y="0"/>
                </a:lnTo>
                <a:close/>
              </a:path>
            </a:pathLst>
          </a:custGeom>
          <a:blipFill>
            <a:blip r:embed="rId2"/>
            <a:stretch>
              <a:fillRect/>
            </a:stretch>
          </a:blipFill>
        </p:spPr>
        <p:txBody>
          <a:bodyPr/>
          <a:lstStyle/>
          <a:p>
            <a:endParaRPr lang="en-US"/>
          </a:p>
        </p:txBody>
      </p:sp>
      <p:sp>
        <p:nvSpPr>
          <p:cNvPr id="3" name="Freeform 3"/>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3875408" y="3395419"/>
            <a:ext cx="11064307" cy="1095777"/>
          </a:xfrm>
          <a:custGeom>
            <a:avLst/>
            <a:gdLst/>
            <a:ahLst/>
            <a:cxnLst/>
            <a:rect l="l" t="t" r="r" b="b"/>
            <a:pathLst>
              <a:path w="11064307" h="1095777">
                <a:moveTo>
                  <a:pt x="0" y="0"/>
                </a:moveTo>
                <a:lnTo>
                  <a:pt x="11064307" y="0"/>
                </a:lnTo>
                <a:lnTo>
                  <a:pt x="11064307" y="1095778"/>
                </a:lnTo>
                <a:lnTo>
                  <a:pt x="0" y="1095778"/>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AutoShape 23"/>
          <p:cNvSpPr/>
          <p:nvPr/>
        </p:nvSpPr>
        <p:spPr>
          <a:xfrm>
            <a:off x="11352484" y="6435819"/>
            <a:ext cx="1026571" cy="0"/>
          </a:xfrm>
          <a:prstGeom prst="line">
            <a:avLst/>
          </a:prstGeom>
          <a:ln w="142875" cap="flat">
            <a:solidFill>
              <a:srgbClr val="7AB3FF"/>
            </a:solidFill>
            <a:prstDash val="solid"/>
            <a:headEnd type="none" w="sm" len="sm"/>
            <a:tailEnd type="arrow" w="med" len="sm"/>
          </a:ln>
        </p:spPr>
        <p:txBody>
          <a:bodyPr/>
          <a:lstStyle/>
          <a:p>
            <a:endParaRPr lang="en-US"/>
          </a:p>
        </p:txBody>
      </p:sp>
      <p:sp>
        <p:nvSpPr>
          <p:cNvPr id="24" name="Freeform 24"/>
          <p:cNvSpPr/>
          <p:nvPr/>
        </p:nvSpPr>
        <p:spPr>
          <a:xfrm>
            <a:off x="12807680" y="6136242"/>
            <a:ext cx="2617354" cy="599153"/>
          </a:xfrm>
          <a:custGeom>
            <a:avLst/>
            <a:gdLst/>
            <a:ahLst/>
            <a:cxnLst/>
            <a:rect l="l" t="t" r="r" b="b"/>
            <a:pathLst>
              <a:path w="2617354" h="599153">
                <a:moveTo>
                  <a:pt x="0" y="0"/>
                </a:moveTo>
                <a:lnTo>
                  <a:pt x="2617354" y="0"/>
                </a:lnTo>
                <a:lnTo>
                  <a:pt x="2617354" y="599154"/>
                </a:lnTo>
                <a:lnTo>
                  <a:pt x="0" y="599154"/>
                </a:lnTo>
                <a:lnTo>
                  <a:pt x="0" y="0"/>
                </a:lnTo>
                <a:close/>
              </a:path>
            </a:pathLst>
          </a:custGeom>
          <a:blipFill>
            <a:blip r:embed="rId8"/>
            <a:stretch>
              <a:fillRect/>
            </a:stretch>
          </a:blipFill>
        </p:spPr>
        <p:txBody>
          <a:bodyPr/>
          <a:lstStyle/>
          <a:p>
            <a:endParaRPr lang="en-US"/>
          </a:p>
        </p:txBody>
      </p:sp>
      <p:sp>
        <p:nvSpPr>
          <p:cNvPr id="25" name="Freeform 25"/>
          <p:cNvSpPr/>
          <p:nvPr/>
        </p:nvSpPr>
        <p:spPr>
          <a:xfrm>
            <a:off x="5887400" y="3497696"/>
            <a:ext cx="5168137" cy="5876246"/>
          </a:xfrm>
          <a:custGeom>
            <a:avLst/>
            <a:gdLst/>
            <a:ahLst/>
            <a:cxnLst/>
            <a:rect l="l" t="t" r="r" b="b"/>
            <a:pathLst>
              <a:path w="5168137" h="5876246">
                <a:moveTo>
                  <a:pt x="0" y="0"/>
                </a:moveTo>
                <a:lnTo>
                  <a:pt x="5168137" y="0"/>
                </a:lnTo>
                <a:lnTo>
                  <a:pt x="5168137" y="5876246"/>
                </a:lnTo>
                <a:lnTo>
                  <a:pt x="0" y="5876246"/>
                </a:lnTo>
                <a:lnTo>
                  <a:pt x="0" y="0"/>
                </a:lnTo>
                <a:close/>
              </a:path>
            </a:pathLst>
          </a:custGeom>
          <a:blipFill>
            <a:blip r:embed="rId9"/>
            <a:stretch>
              <a:fillRect/>
            </a:stretch>
          </a:blipFill>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7" name="TextBox 27"/>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365909" y="3554194"/>
            <a:ext cx="7753831" cy="5543989"/>
          </a:xfrm>
          <a:custGeom>
            <a:avLst/>
            <a:gdLst/>
            <a:ahLst/>
            <a:cxnLst/>
            <a:rect l="l" t="t" r="r" b="b"/>
            <a:pathLst>
              <a:path w="7753831" h="5543989">
                <a:moveTo>
                  <a:pt x="0" y="0"/>
                </a:moveTo>
                <a:lnTo>
                  <a:pt x="7753831" y="0"/>
                </a:lnTo>
                <a:lnTo>
                  <a:pt x="7753831" y="5543989"/>
                </a:lnTo>
                <a:lnTo>
                  <a:pt x="0" y="5543989"/>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10653140" y="4748722"/>
            <a:ext cx="5282484" cy="3961863"/>
          </a:xfrm>
          <a:custGeom>
            <a:avLst/>
            <a:gdLst/>
            <a:ahLst/>
            <a:cxnLst/>
            <a:rect l="l" t="t" r="r" b="b"/>
            <a:pathLst>
              <a:path w="5282484" h="3961863">
                <a:moveTo>
                  <a:pt x="0" y="0"/>
                </a:moveTo>
                <a:lnTo>
                  <a:pt x="5282484" y="0"/>
                </a:lnTo>
                <a:lnTo>
                  <a:pt x="5282484" y="3961863"/>
                </a:lnTo>
                <a:lnTo>
                  <a:pt x="0" y="3961863"/>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53164" y="3554194"/>
            <a:ext cx="7753831" cy="5543989"/>
          </a:xfrm>
          <a:custGeom>
            <a:avLst/>
            <a:gdLst/>
            <a:ahLst/>
            <a:cxnLst/>
            <a:rect l="l" t="t" r="r" b="b"/>
            <a:pathLst>
              <a:path w="7753831" h="5543989">
                <a:moveTo>
                  <a:pt x="0" y="0"/>
                </a:moveTo>
                <a:lnTo>
                  <a:pt x="7753831" y="0"/>
                </a:lnTo>
                <a:lnTo>
                  <a:pt x="7753831" y="5543989"/>
                </a:lnTo>
                <a:lnTo>
                  <a:pt x="0" y="5543989"/>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8084334" y="3919697"/>
            <a:ext cx="8589443" cy="2588781"/>
          </a:xfrm>
          <a:custGeom>
            <a:avLst/>
            <a:gdLst/>
            <a:ahLst/>
            <a:cxnLst/>
            <a:rect l="l" t="t" r="r" b="b"/>
            <a:pathLst>
              <a:path w="8589443" h="2588781">
                <a:moveTo>
                  <a:pt x="0" y="0"/>
                </a:moveTo>
                <a:lnTo>
                  <a:pt x="8589443" y="0"/>
                </a:lnTo>
                <a:lnTo>
                  <a:pt x="8589443" y="2588781"/>
                </a:lnTo>
                <a:lnTo>
                  <a:pt x="0" y="2588781"/>
                </a:lnTo>
                <a:lnTo>
                  <a:pt x="0" y="0"/>
                </a:lnTo>
                <a:close/>
              </a:path>
            </a:pathLst>
          </a:custGeom>
          <a:blipFill>
            <a:blip r:embed="rId7"/>
            <a:stretch>
              <a:fillRect/>
            </a:stretch>
          </a:blipFill>
        </p:spPr>
        <p:txBody>
          <a:bodyPr/>
          <a:lstStyle/>
          <a:p>
            <a:endParaRPr lang="en-US"/>
          </a:p>
        </p:txBody>
      </p:sp>
      <p:sp>
        <p:nvSpPr>
          <p:cNvPr id="7" name="Freeform 7"/>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5735000" y="1810891"/>
            <a:ext cx="6818001" cy="1136417"/>
            <a:chOff x="0" y="0"/>
            <a:chExt cx="1795687" cy="299303"/>
          </a:xfrm>
        </p:grpSpPr>
        <p:sp>
          <p:nvSpPr>
            <p:cNvPr id="11" name="Freeform 11"/>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2" name="TextBox 12"/>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87400" y="2002230"/>
            <a:ext cx="6818001" cy="1136417"/>
            <a:chOff x="0" y="0"/>
            <a:chExt cx="1795687" cy="299303"/>
          </a:xfrm>
        </p:grpSpPr>
        <p:sp>
          <p:nvSpPr>
            <p:cNvPr id="14" name="Freeform 14"/>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326841" y="9098183"/>
            <a:ext cx="2511101" cy="694829"/>
            <a:chOff x="0" y="0"/>
            <a:chExt cx="661360" cy="183000"/>
          </a:xfrm>
        </p:grpSpPr>
        <p:sp>
          <p:nvSpPr>
            <p:cNvPr id="17" name="Freeform 17"/>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8" name="TextBox 18"/>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20" name="Group 20"/>
          <p:cNvGrpSpPr/>
          <p:nvPr/>
        </p:nvGrpSpPr>
        <p:grpSpPr>
          <a:xfrm>
            <a:off x="-464552" y="511757"/>
            <a:ext cx="4986562" cy="694829"/>
            <a:chOff x="0" y="0"/>
            <a:chExt cx="1313333" cy="183000"/>
          </a:xfrm>
        </p:grpSpPr>
        <p:sp>
          <p:nvSpPr>
            <p:cNvPr id="21" name="Freeform 21"/>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2" name="TextBox 22"/>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4" name="AutoShape 24"/>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3701640" y="3919697"/>
            <a:ext cx="11189520" cy="1945368"/>
          </a:xfrm>
          <a:custGeom>
            <a:avLst/>
            <a:gdLst/>
            <a:ahLst/>
            <a:cxnLst/>
            <a:rect l="l" t="t" r="r" b="b"/>
            <a:pathLst>
              <a:path w="11189520" h="1945368">
                <a:moveTo>
                  <a:pt x="0" y="0"/>
                </a:moveTo>
                <a:lnTo>
                  <a:pt x="11189520" y="0"/>
                </a:lnTo>
                <a:lnTo>
                  <a:pt x="11189520" y="1945367"/>
                </a:lnTo>
                <a:lnTo>
                  <a:pt x="0" y="1945367"/>
                </a:lnTo>
                <a:lnTo>
                  <a:pt x="0" y="0"/>
                </a:lnTo>
                <a:close/>
              </a:path>
            </a:pathLst>
          </a:custGeom>
          <a:blipFill>
            <a:blip r:embed="rId8"/>
            <a:stretch>
              <a:fillRect/>
            </a:stretch>
          </a:blipFill>
        </p:spPr>
        <p:txBody>
          <a:bodyPr/>
          <a:lstStyle/>
          <a:p>
            <a:endParaRPr lang="en-US"/>
          </a:p>
        </p:txBody>
      </p:sp>
      <p:sp>
        <p:nvSpPr>
          <p:cNvPr id="24" name="Freeform 24"/>
          <p:cNvSpPr/>
          <p:nvPr/>
        </p:nvSpPr>
        <p:spPr>
          <a:xfrm>
            <a:off x="3599158" y="6106757"/>
            <a:ext cx="9580214" cy="1939374"/>
          </a:xfrm>
          <a:custGeom>
            <a:avLst/>
            <a:gdLst/>
            <a:ahLst/>
            <a:cxnLst/>
            <a:rect l="l" t="t" r="r" b="b"/>
            <a:pathLst>
              <a:path w="9580214" h="1939374">
                <a:moveTo>
                  <a:pt x="0" y="0"/>
                </a:moveTo>
                <a:lnTo>
                  <a:pt x="9580214" y="0"/>
                </a:lnTo>
                <a:lnTo>
                  <a:pt x="9580214" y="1939374"/>
                </a:lnTo>
                <a:lnTo>
                  <a:pt x="0" y="1939374"/>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6" name="TextBox 26"/>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64552" y="511757"/>
            <a:ext cx="4986562" cy="694829"/>
            <a:chOff x="0" y="0"/>
            <a:chExt cx="1313333" cy="183000"/>
          </a:xfrm>
        </p:grpSpPr>
        <p:sp>
          <p:nvSpPr>
            <p:cNvPr id="18" name="Freeform 18"/>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9" name="TextBox 19"/>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6835125" y="2097458"/>
            <a:ext cx="4617749" cy="679341"/>
          </a:xfrm>
          <a:prstGeom prst="rect">
            <a:avLst/>
          </a:prstGeom>
        </p:spPr>
        <p:txBody>
          <a:bodyPr lIns="0" tIns="0" rIns="0" bIns="0" rtlCol="0" anchor="t">
            <a:spAutoFit/>
          </a:bodyPr>
          <a:lstStyle/>
          <a:p>
            <a:pPr algn="ctr">
              <a:lnSpc>
                <a:spcPts val="5605"/>
              </a:lnSpc>
            </a:pPr>
            <a:r>
              <a:rPr lang="en-US" sz="4004" b="1">
                <a:solidFill>
                  <a:srgbClr val="204295"/>
                </a:solidFill>
                <a:latin typeface="Clear Sans Bold"/>
                <a:ea typeface="Clear Sans Bold"/>
                <a:cs typeface="Clear Sans Bold"/>
                <a:sym typeface="Clear Sans Bold"/>
              </a:rPr>
              <a:t>NỘI DUNG</a:t>
            </a:r>
          </a:p>
        </p:txBody>
      </p:sp>
      <p:sp>
        <p:nvSpPr>
          <p:cNvPr id="21" name="TextBox 21"/>
          <p:cNvSpPr txBox="1"/>
          <p:nvPr/>
        </p:nvSpPr>
        <p:spPr>
          <a:xfrm>
            <a:off x="5735000" y="3767297"/>
            <a:ext cx="10909696" cy="4059936"/>
          </a:xfrm>
          <a:prstGeom prst="rect">
            <a:avLst/>
          </a:prstGeom>
        </p:spPr>
        <p:txBody>
          <a:bodyPr lIns="0" tIns="0" rIns="0" bIns="0" rtlCol="0" anchor="t">
            <a:spAutoFit/>
          </a:bodyPr>
          <a:lstStyle/>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Giới thiệu tổng quan</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Nhiệm vụ đề tài</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Xây dựng hệ thống</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Thiết kế phần cứng</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Đánh giá kết quả</a:t>
            </a:r>
          </a:p>
          <a:p>
            <a:pPr marL="690879" lvl="1" indent="-345439" algn="just">
              <a:lnSpc>
                <a:spcPts val="5471"/>
              </a:lnSpc>
              <a:buFont typeface="Arial"/>
              <a:buChar char="•"/>
            </a:pPr>
            <a:r>
              <a:rPr lang="en-US" sz="3199">
                <a:solidFill>
                  <a:srgbClr val="204295"/>
                </a:solidFill>
                <a:latin typeface="Clear Sans"/>
                <a:ea typeface="Clear Sans"/>
                <a:cs typeface="Clear Sans"/>
                <a:sym typeface="Clear Sans"/>
              </a:rPr>
              <a:t>Kết luận</a:t>
            </a:r>
          </a:p>
        </p:txBody>
      </p:sp>
      <p:sp>
        <p:nvSpPr>
          <p:cNvPr id="22" name="TextBox 22"/>
          <p:cNvSpPr txBox="1"/>
          <p:nvPr/>
        </p:nvSpPr>
        <p:spPr>
          <a:xfrm>
            <a:off x="2509479"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Nội dung</a:t>
            </a:r>
          </a:p>
        </p:txBody>
      </p:sp>
      <p:sp>
        <p:nvSpPr>
          <p:cNvPr id="23" name="TextBox 23"/>
          <p:cNvSpPr txBox="1"/>
          <p:nvPr/>
        </p:nvSpPr>
        <p:spPr>
          <a:xfrm>
            <a:off x="16688791" y="9210675"/>
            <a:ext cx="128268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a:t>
            </a:r>
          </a:p>
        </p:txBody>
      </p:sp>
      <p:sp>
        <p:nvSpPr>
          <p:cNvPr id="24" name="AutoShape 24"/>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5" name="AutoShape 25"/>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7518810" y="3393211"/>
            <a:ext cx="3555180" cy="2713546"/>
          </a:xfrm>
          <a:custGeom>
            <a:avLst/>
            <a:gdLst/>
            <a:ahLst/>
            <a:cxnLst/>
            <a:rect l="l" t="t" r="r" b="b"/>
            <a:pathLst>
              <a:path w="3555180" h="2713546">
                <a:moveTo>
                  <a:pt x="0" y="0"/>
                </a:moveTo>
                <a:lnTo>
                  <a:pt x="3555180" y="0"/>
                </a:lnTo>
                <a:lnTo>
                  <a:pt x="3555180" y="2713546"/>
                </a:lnTo>
                <a:lnTo>
                  <a:pt x="0" y="2713546"/>
                </a:lnTo>
                <a:lnTo>
                  <a:pt x="0" y="0"/>
                </a:lnTo>
                <a:close/>
              </a:path>
            </a:pathLst>
          </a:custGeom>
          <a:blipFill>
            <a:blip r:embed="rId8"/>
            <a:stretch>
              <a:fillRect/>
            </a:stretch>
          </a:blipFill>
        </p:spPr>
        <p:txBody>
          <a:bodyPr/>
          <a:lstStyle/>
          <a:p>
            <a:endParaRPr lang="en-US"/>
          </a:p>
        </p:txBody>
      </p:sp>
      <p:sp>
        <p:nvSpPr>
          <p:cNvPr id="24" name="AutoShape 24"/>
          <p:cNvSpPr/>
          <p:nvPr/>
        </p:nvSpPr>
        <p:spPr>
          <a:xfrm>
            <a:off x="5287564" y="7249757"/>
            <a:ext cx="1231652" cy="0"/>
          </a:xfrm>
          <a:prstGeom prst="line">
            <a:avLst/>
          </a:prstGeom>
          <a:ln w="114300" cap="flat">
            <a:solidFill>
              <a:srgbClr val="7AB3FF"/>
            </a:solidFill>
            <a:prstDash val="solid"/>
            <a:headEnd type="none" w="sm" len="sm"/>
            <a:tailEnd type="arrow" w="med" len="sm"/>
          </a:ln>
        </p:spPr>
        <p:txBody>
          <a:bodyPr/>
          <a:lstStyle/>
          <a:p>
            <a:endParaRPr lang="en-US"/>
          </a:p>
        </p:txBody>
      </p:sp>
      <p:sp>
        <p:nvSpPr>
          <p:cNvPr id="25" name="Freeform 25"/>
          <p:cNvSpPr/>
          <p:nvPr/>
        </p:nvSpPr>
        <p:spPr>
          <a:xfrm>
            <a:off x="6995132" y="6196847"/>
            <a:ext cx="2301268" cy="3267801"/>
          </a:xfrm>
          <a:custGeom>
            <a:avLst/>
            <a:gdLst/>
            <a:ahLst/>
            <a:cxnLst/>
            <a:rect l="l" t="t" r="r" b="b"/>
            <a:pathLst>
              <a:path w="2301268" h="3267801">
                <a:moveTo>
                  <a:pt x="0" y="0"/>
                </a:moveTo>
                <a:lnTo>
                  <a:pt x="2301268" y="0"/>
                </a:lnTo>
                <a:lnTo>
                  <a:pt x="2301268" y="3267801"/>
                </a:lnTo>
                <a:lnTo>
                  <a:pt x="0" y="3267801"/>
                </a:lnTo>
                <a:lnTo>
                  <a:pt x="0" y="0"/>
                </a:lnTo>
                <a:close/>
              </a:path>
            </a:pathLst>
          </a:custGeom>
          <a:blipFill>
            <a:blip r:embed="rId9"/>
            <a:stretch>
              <a:fillRect/>
            </a:stretch>
          </a:blipFill>
        </p:spPr>
        <p:txBody>
          <a:bodyPr/>
          <a:lstStyle/>
          <a:p>
            <a:endParaRPr lang="en-US"/>
          </a:p>
        </p:txBody>
      </p:sp>
      <p:sp>
        <p:nvSpPr>
          <p:cNvPr id="26" name="AutoShape 26"/>
          <p:cNvSpPr/>
          <p:nvPr/>
        </p:nvSpPr>
        <p:spPr>
          <a:xfrm>
            <a:off x="9842338" y="7306907"/>
            <a:ext cx="1231652" cy="0"/>
          </a:xfrm>
          <a:prstGeom prst="line">
            <a:avLst/>
          </a:prstGeom>
          <a:ln w="114300" cap="flat">
            <a:solidFill>
              <a:srgbClr val="7AB3FF"/>
            </a:solidFill>
            <a:prstDash val="solid"/>
            <a:headEnd type="none" w="sm" len="sm"/>
            <a:tailEnd type="arrow" w="med" len="sm"/>
          </a:ln>
        </p:spPr>
        <p:txBody>
          <a:bodyPr/>
          <a:lstStyle/>
          <a:p>
            <a:endParaRPr lang="en-US"/>
          </a:p>
        </p:txBody>
      </p:sp>
      <p:sp>
        <p:nvSpPr>
          <p:cNvPr id="27" name="Freeform 27"/>
          <p:cNvSpPr/>
          <p:nvPr/>
        </p:nvSpPr>
        <p:spPr>
          <a:xfrm>
            <a:off x="11450435" y="6591522"/>
            <a:ext cx="3100001" cy="1430770"/>
          </a:xfrm>
          <a:custGeom>
            <a:avLst/>
            <a:gdLst/>
            <a:ahLst/>
            <a:cxnLst/>
            <a:rect l="l" t="t" r="r" b="b"/>
            <a:pathLst>
              <a:path w="3100001" h="1430770">
                <a:moveTo>
                  <a:pt x="0" y="0"/>
                </a:moveTo>
                <a:lnTo>
                  <a:pt x="3100001" y="0"/>
                </a:lnTo>
                <a:lnTo>
                  <a:pt x="3100001" y="1430770"/>
                </a:lnTo>
                <a:lnTo>
                  <a:pt x="0" y="1430770"/>
                </a:lnTo>
                <a:lnTo>
                  <a:pt x="0" y="0"/>
                </a:lnTo>
                <a:close/>
              </a:path>
            </a:pathLst>
          </a:custGeom>
          <a:blipFill>
            <a:blip r:embed="rId10"/>
            <a:stretch>
              <a:fillRect/>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9" name="TextBox 29"/>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21238" y="3554194"/>
            <a:ext cx="7753831" cy="5543989"/>
          </a:xfrm>
          <a:custGeom>
            <a:avLst/>
            <a:gdLst/>
            <a:ahLst/>
            <a:cxnLst/>
            <a:rect l="l" t="t" r="r" b="b"/>
            <a:pathLst>
              <a:path w="7753831" h="5543989">
                <a:moveTo>
                  <a:pt x="0" y="0"/>
                </a:moveTo>
                <a:lnTo>
                  <a:pt x="7753830" y="0"/>
                </a:lnTo>
                <a:lnTo>
                  <a:pt x="7753830" y="5543989"/>
                </a:lnTo>
                <a:lnTo>
                  <a:pt x="0" y="5543989"/>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Freeform 24"/>
          <p:cNvSpPr/>
          <p:nvPr/>
        </p:nvSpPr>
        <p:spPr>
          <a:xfrm>
            <a:off x="10388524" y="4703926"/>
            <a:ext cx="3725915" cy="879149"/>
          </a:xfrm>
          <a:custGeom>
            <a:avLst/>
            <a:gdLst/>
            <a:ahLst/>
            <a:cxnLst/>
            <a:rect l="l" t="t" r="r" b="b"/>
            <a:pathLst>
              <a:path w="3725915" h="879149">
                <a:moveTo>
                  <a:pt x="0" y="0"/>
                </a:moveTo>
                <a:lnTo>
                  <a:pt x="3725915" y="0"/>
                </a:lnTo>
                <a:lnTo>
                  <a:pt x="3725915" y="879148"/>
                </a:lnTo>
                <a:lnTo>
                  <a:pt x="0" y="879148"/>
                </a:lnTo>
                <a:lnTo>
                  <a:pt x="0" y="0"/>
                </a:lnTo>
                <a:close/>
              </a:path>
            </a:pathLst>
          </a:custGeom>
          <a:blipFill>
            <a:blip r:embed="rId9"/>
            <a:stretch>
              <a:fillRect/>
            </a:stretch>
          </a:blipFill>
        </p:spPr>
        <p:txBody>
          <a:bodyPr/>
          <a:lstStyle/>
          <a:p>
            <a:endParaRPr lang="en-US"/>
          </a:p>
        </p:txBody>
      </p:sp>
      <p:sp>
        <p:nvSpPr>
          <p:cNvPr id="25" name="Freeform 25"/>
          <p:cNvSpPr/>
          <p:nvPr/>
        </p:nvSpPr>
        <p:spPr>
          <a:xfrm>
            <a:off x="12251482" y="6106757"/>
            <a:ext cx="2553322" cy="1456895"/>
          </a:xfrm>
          <a:custGeom>
            <a:avLst/>
            <a:gdLst/>
            <a:ahLst/>
            <a:cxnLst/>
            <a:rect l="l" t="t" r="r" b="b"/>
            <a:pathLst>
              <a:path w="2553322" h="1456895">
                <a:moveTo>
                  <a:pt x="0" y="0"/>
                </a:moveTo>
                <a:lnTo>
                  <a:pt x="2553321" y="0"/>
                </a:lnTo>
                <a:lnTo>
                  <a:pt x="2553321" y="1456895"/>
                </a:lnTo>
                <a:lnTo>
                  <a:pt x="0" y="1456895"/>
                </a:lnTo>
                <a:lnTo>
                  <a:pt x="0" y="0"/>
                </a:lnTo>
                <a:close/>
              </a:path>
            </a:pathLst>
          </a:custGeom>
          <a:blipFill>
            <a:blip r:embed="rId10"/>
            <a:stretch>
              <a:fillRect/>
            </a:stretch>
          </a:blipFill>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TÍNH TOÁN ĐỘNG HỌC</a:t>
            </a:r>
          </a:p>
        </p:txBody>
      </p:sp>
      <p:sp>
        <p:nvSpPr>
          <p:cNvPr id="27" name="TextBox 27"/>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20</a:t>
            </a:r>
          </a:p>
        </p:txBody>
      </p:sp>
      <p:sp>
        <p:nvSpPr>
          <p:cNvPr id="28" name="AutoShape 28"/>
          <p:cNvSpPr/>
          <p:nvPr/>
        </p:nvSpPr>
        <p:spPr>
          <a:xfrm>
            <a:off x="10811348" y="6778055"/>
            <a:ext cx="1231652" cy="0"/>
          </a:xfrm>
          <a:prstGeom prst="line">
            <a:avLst/>
          </a:prstGeom>
          <a:ln w="114300" cap="flat">
            <a:solidFill>
              <a:srgbClr val="7AB3FF"/>
            </a:solidFill>
            <a:prstDash val="solid"/>
            <a:headEnd type="none" w="sm" len="sm"/>
            <a:tailEnd type="arrow" w="med" len="sm"/>
          </a:ln>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5914706"/>
            <a:ext cx="11091011" cy="2867064"/>
          </a:xfrm>
          <a:custGeom>
            <a:avLst/>
            <a:gdLst/>
            <a:ahLst/>
            <a:cxnLst/>
            <a:rect l="l" t="t" r="r" b="b"/>
            <a:pathLst>
              <a:path w="11091011" h="2867064">
                <a:moveTo>
                  <a:pt x="0" y="0"/>
                </a:moveTo>
                <a:lnTo>
                  <a:pt x="11091011" y="0"/>
                </a:lnTo>
                <a:lnTo>
                  <a:pt x="11091011" y="2867064"/>
                </a:lnTo>
                <a:lnTo>
                  <a:pt x="0" y="2867064"/>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1091011" y="3138647"/>
            <a:ext cx="6057320" cy="5840987"/>
          </a:xfrm>
          <a:custGeom>
            <a:avLst/>
            <a:gdLst/>
            <a:ahLst/>
            <a:cxnLst/>
            <a:rect l="l" t="t" r="r" b="b"/>
            <a:pathLst>
              <a:path w="6057320" h="5840987">
                <a:moveTo>
                  <a:pt x="0" y="0"/>
                </a:moveTo>
                <a:lnTo>
                  <a:pt x="6057321" y="0"/>
                </a:lnTo>
                <a:lnTo>
                  <a:pt x="6057321" y="5840987"/>
                </a:lnTo>
                <a:lnTo>
                  <a:pt x="0" y="5840987"/>
                </a:lnTo>
                <a:lnTo>
                  <a:pt x="0" y="0"/>
                </a:lnTo>
                <a:close/>
              </a:path>
            </a:pathLst>
          </a:custGeom>
          <a:blipFill>
            <a:blip r:embed="rId7"/>
            <a:stretch>
              <a:fillRect/>
            </a:stretch>
          </a:blipFill>
        </p:spPr>
        <p:txBody>
          <a:bodyPr/>
          <a:lstStyle/>
          <a:p>
            <a:endParaRPr lang="en-US"/>
          </a:p>
        </p:txBody>
      </p:sp>
      <p:sp>
        <p:nvSpPr>
          <p:cNvPr id="7" name="Freeform 7"/>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5735000" y="1810891"/>
            <a:ext cx="6818001" cy="1136417"/>
            <a:chOff x="0" y="0"/>
            <a:chExt cx="1795687" cy="299303"/>
          </a:xfrm>
        </p:grpSpPr>
        <p:sp>
          <p:nvSpPr>
            <p:cNvPr id="11" name="Freeform 11"/>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2" name="TextBox 12"/>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87400" y="2002230"/>
            <a:ext cx="6818001" cy="1136417"/>
            <a:chOff x="0" y="0"/>
            <a:chExt cx="1795687" cy="299303"/>
          </a:xfrm>
        </p:grpSpPr>
        <p:sp>
          <p:nvSpPr>
            <p:cNvPr id="14" name="Freeform 14"/>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326841" y="9098183"/>
            <a:ext cx="2511101" cy="694829"/>
            <a:chOff x="0" y="0"/>
            <a:chExt cx="661360" cy="183000"/>
          </a:xfrm>
        </p:grpSpPr>
        <p:sp>
          <p:nvSpPr>
            <p:cNvPr id="17" name="Freeform 17"/>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8" name="TextBox 18"/>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20" name="Group 20"/>
          <p:cNvGrpSpPr/>
          <p:nvPr/>
        </p:nvGrpSpPr>
        <p:grpSpPr>
          <a:xfrm>
            <a:off x="-464552" y="511757"/>
            <a:ext cx="4986562" cy="694829"/>
            <a:chOff x="0" y="0"/>
            <a:chExt cx="1313333" cy="183000"/>
          </a:xfrm>
        </p:grpSpPr>
        <p:sp>
          <p:nvSpPr>
            <p:cNvPr id="21" name="Freeform 21"/>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2" name="TextBox 22"/>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4" name="AutoShape 24"/>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HOẠCH ĐỊNH QUỸ ĐẠO</a:t>
            </a:r>
          </a:p>
        </p:txBody>
      </p:sp>
      <p:sp>
        <p:nvSpPr>
          <p:cNvPr id="26" name="TextBox 26"/>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213477" y="3138647"/>
            <a:ext cx="4252263" cy="7218958"/>
          </a:xfrm>
          <a:custGeom>
            <a:avLst/>
            <a:gdLst/>
            <a:ahLst/>
            <a:cxnLst/>
            <a:rect l="l" t="t" r="r" b="b"/>
            <a:pathLst>
              <a:path w="4252263" h="7218958">
                <a:moveTo>
                  <a:pt x="0" y="0"/>
                </a:moveTo>
                <a:lnTo>
                  <a:pt x="4252263" y="0"/>
                </a:lnTo>
                <a:lnTo>
                  <a:pt x="4252263" y="7218957"/>
                </a:lnTo>
                <a:lnTo>
                  <a:pt x="0" y="7218957"/>
                </a:lnTo>
                <a:lnTo>
                  <a:pt x="0" y="0"/>
                </a:lnTo>
                <a:close/>
              </a:path>
            </a:pathLst>
          </a:custGeom>
          <a:blipFill>
            <a:blip r:embed="rId8"/>
            <a:stretch>
              <a:fillRect/>
            </a:stretch>
          </a:blipFill>
        </p:spPr>
        <p:txBody>
          <a:bodyPr/>
          <a:lstStyle/>
          <a:p>
            <a:endParaRPr lang="en-US"/>
          </a:p>
        </p:txBody>
      </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GIẢI THUẬT XỬ LÝ ẢNH</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4" name="TextBox 24"/>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23</a:t>
            </a:r>
          </a:p>
        </p:txBody>
      </p:sp>
      <p:sp>
        <p:nvSpPr>
          <p:cNvPr id="25" name="TextBox 25"/>
          <p:cNvSpPr txBox="1"/>
          <p:nvPr/>
        </p:nvSpPr>
        <p:spPr>
          <a:xfrm>
            <a:off x="2352376" y="5287390"/>
            <a:ext cx="14287280" cy="1180465"/>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SURF (Speeded-Up Robust Features) được đề xuất bởi </a:t>
            </a:r>
            <a:r>
              <a:rPr lang="en-US" sz="3399" b="1">
                <a:solidFill>
                  <a:srgbClr val="204295"/>
                </a:solidFill>
                <a:latin typeface="Clear Sans Bold"/>
                <a:ea typeface="Clear Sans Bold"/>
                <a:cs typeface="Clear Sans Bold"/>
                <a:sym typeface="Clear Sans Bold"/>
              </a:rPr>
              <a:t>Herbert Bay, Tinne Tuytelaars, và Luc Van Gool</a:t>
            </a:r>
            <a:r>
              <a:rPr lang="en-US" sz="3399">
                <a:solidFill>
                  <a:srgbClr val="204295"/>
                </a:solidFill>
                <a:latin typeface="Clear Sans"/>
                <a:ea typeface="Clear Sans"/>
                <a:cs typeface="Clear Sans"/>
                <a:sym typeface="Clear Sans"/>
              </a:rPr>
              <a:t> vào năm </a:t>
            </a:r>
            <a:r>
              <a:rPr lang="en-US" sz="3399" b="1">
                <a:solidFill>
                  <a:srgbClr val="204295"/>
                </a:solidFill>
                <a:latin typeface="Clear Sans Bold"/>
                <a:ea typeface="Clear Sans Bold"/>
                <a:cs typeface="Clear Sans Bold"/>
                <a:sym typeface="Clear Sans Bold"/>
              </a:rPr>
              <a:t>2006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3532857" y="4157822"/>
            <a:ext cx="5763543" cy="4099071"/>
          </a:xfrm>
          <a:custGeom>
            <a:avLst/>
            <a:gdLst/>
            <a:ahLst/>
            <a:cxnLst/>
            <a:rect l="l" t="t" r="r" b="b"/>
            <a:pathLst>
              <a:path w="5763543" h="4099071">
                <a:moveTo>
                  <a:pt x="0" y="0"/>
                </a:moveTo>
                <a:lnTo>
                  <a:pt x="5763543" y="0"/>
                </a:lnTo>
                <a:lnTo>
                  <a:pt x="5763543" y="4099071"/>
                </a:lnTo>
                <a:lnTo>
                  <a:pt x="0" y="4099071"/>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24</a:t>
            </a:r>
          </a:p>
        </p:txBody>
      </p:sp>
      <p:sp>
        <p:nvSpPr>
          <p:cNvPr id="26" name="TextBox 26"/>
          <p:cNvSpPr txBox="1"/>
          <p:nvPr/>
        </p:nvSpPr>
        <p:spPr>
          <a:xfrm>
            <a:off x="10647905" y="4583075"/>
            <a:ext cx="4114991" cy="3030253"/>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204295"/>
                </a:solidFill>
                <a:latin typeface="Clear Sans"/>
                <a:ea typeface="Clear Sans"/>
                <a:cs typeface="Clear Sans"/>
                <a:sym typeface="Clear Sans"/>
              </a:rPr>
              <a:t>pt (x, y)</a:t>
            </a:r>
          </a:p>
          <a:p>
            <a:pPr marL="734059" lvl="1" indent="-367030">
              <a:lnSpc>
                <a:spcPts val="4759"/>
              </a:lnSpc>
              <a:buFont typeface="Arial"/>
              <a:buChar char="•"/>
            </a:pPr>
            <a:r>
              <a:rPr lang="en-US" sz="3399" dirty="0">
                <a:solidFill>
                  <a:srgbClr val="204295"/>
                </a:solidFill>
                <a:latin typeface="Clear Sans"/>
                <a:ea typeface="Clear Sans"/>
                <a:cs typeface="Clear Sans"/>
                <a:sym typeface="Clear Sans"/>
              </a:rPr>
              <a:t>size</a:t>
            </a:r>
          </a:p>
          <a:p>
            <a:pPr marL="734059" lvl="1" indent="-367030">
              <a:lnSpc>
                <a:spcPts val="4759"/>
              </a:lnSpc>
              <a:buFont typeface="Arial"/>
              <a:buChar char="•"/>
            </a:pPr>
            <a:r>
              <a:rPr lang="en-US" sz="3399" dirty="0">
                <a:solidFill>
                  <a:srgbClr val="204295"/>
                </a:solidFill>
                <a:latin typeface="Clear Sans"/>
                <a:ea typeface="Clear Sans"/>
                <a:cs typeface="Clear Sans"/>
                <a:sym typeface="Clear Sans"/>
              </a:rPr>
              <a:t>angle</a:t>
            </a:r>
          </a:p>
          <a:p>
            <a:pPr marL="734059" lvl="1" indent="-367030">
              <a:lnSpc>
                <a:spcPts val="4759"/>
              </a:lnSpc>
              <a:buFont typeface="Arial"/>
              <a:buChar char="•"/>
            </a:pPr>
            <a:r>
              <a:rPr lang="en-US" sz="3399" dirty="0">
                <a:solidFill>
                  <a:srgbClr val="204295"/>
                </a:solidFill>
                <a:latin typeface="Clear Sans"/>
                <a:ea typeface="Clear Sans"/>
                <a:cs typeface="Clear Sans"/>
                <a:sym typeface="Clear Sans"/>
              </a:rPr>
              <a:t>response</a:t>
            </a:r>
          </a:p>
          <a:p>
            <a:pPr marL="734059" lvl="1" indent="-367030">
              <a:lnSpc>
                <a:spcPts val="4759"/>
              </a:lnSpc>
              <a:buFont typeface="Arial"/>
              <a:buChar char="•"/>
            </a:pPr>
            <a:r>
              <a:rPr lang="en-US" sz="3399" dirty="0">
                <a:solidFill>
                  <a:srgbClr val="204295"/>
                </a:solidFill>
                <a:latin typeface="Clear Sans"/>
                <a:ea typeface="Clear Sans"/>
                <a:cs typeface="Clear Sans"/>
                <a:sym typeface="Clear Sans"/>
              </a:rPr>
              <a:t>octave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957029" y="6764983"/>
            <a:ext cx="2110521" cy="1934005"/>
          </a:xfrm>
          <a:custGeom>
            <a:avLst/>
            <a:gdLst/>
            <a:ahLst/>
            <a:cxnLst/>
            <a:rect l="l" t="t" r="r" b="b"/>
            <a:pathLst>
              <a:path w="2110521" h="1934005">
                <a:moveTo>
                  <a:pt x="0" y="0"/>
                </a:moveTo>
                <a:lnTo>
                  <a:pt x="2110521" y="0"/>
                </a:lnTo>
                <a:lnTo>
                  <a:pt x="2110521" y="1934005"/>
                </a:lnTo>
                <a:lnTo>
                  <a:pt x="0" y="1934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2705400" y="3738722"/>
            <a:ext cx="2018786" cy="1829438"/>
          </a:xfrm>
          <a:custGeom>
            <a:avLst/>
            <a:gdLst/>
            <a:ahLst/>
            <a:cxnLst/>
            <a:rect l="l" t="t" r="r" b="b"/>
            <a:pathLst>
              <a:path w="2018786" h="1829438">
                <a:moveTo>
                  <a:pt x="0" y="0"/>
                </a:moveTo>
                <a:lnTo>
                  <a:pt x="2018786" y="0"/>
                </a:lnTo>
                <a:lnTo>
                  <a:pt x="2018786" y="1829437"/>
                </a:lnTo>
                <a:lnTo>
                  <a:pt x="0" y="18294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25</a:t>
            </a:r>
          </a:p>
        </p:txBody>
      </p:sp>
      <p:sp>
        <p:nvSpPr>
          <p:cNvPr id="27" name="TextBox 27"/>
          <p:cNvSpPr txBox="1"/>
          <p:nvPr/>
        </p:nvSpPr>
        <p:spPr>
          <a:xfrm>
            <a:off x="2268673" y="3719672"/>
            <a:ext cx="10731763" cy="1695450"/>
          </a:xfrm>
          <a:prstGeom prst="rect">
            <a:avLst/>
          </a:prstGeom>
        </p:spPr>
        <p:txBody>
          <a:bodyPr lIns="0" tIns="0" rIns="0" bIns="0" rtlCol="0" anchor="t">
            <a:spAutoFit/>
          </a:bodyPr>
          <a:lstStyle/>
          <a:p>
            <a:pPr algn="ctr">
              <a:lnSpc>
                <a:spcPts val="6000"/>
              </a:lnSpc>
            </a:pPr>
            <a:r>
              <a:rPr lang="en-US" sz="6000">
                <a:solidFill>
                  <a:srgbClr val="204295"/>
                </a:solidFill>
                <a:latin typeface="Aerospace bold"/>
                <a:ea typeface="Aerospace bold"/>
                <a:cs typeface="Aerospace bold"/>
                <a:sym typeface="Aerospace bold"/>
              </a:rPr>
              <a:t>DoG</a:t>
            </a:r>
          </a:p>
          <a:p>
            <a:pPr algn="ctr">
              <a:lnSpc>
                <a:spcPts val="6000"/>
              </a:lnSpc>
            </a:pPr>
            <a:r>
              <a:rPr lang="en-US" sz="6000">
                <a:solidFill>
                  <a:srgbClr val="204295"/>
                </a:solidFill>
                <a:latin typeface="Aerospace bold"/>
                <a:ea typeface="Aerospace bold"/>
                <a:cs typeface="Aerospace bold"/>
                <a:sym typeface="Aerospace bold"/>
              </a:rPr>
              <a:t>(Difference of Gaussian)</a:t>
            </a:r>
          </a:p>
        </p:txBody>
      </p:sp>
      <p:sp>
        <p:nvSpPr>
          <p:cNvPr id="28" name="TextBox 28"/>
          <p:cNvSpPr txBox="1"/>
          <p:nvPr/>
        </p:nvSpPr>
        <p:spPr>
          <a:xfrm>
            <a:off x="5957029" y="7255735"/>
            <a:ext cx="10731763" cy="933450"/>
          </a:xfrm>
          <a:prstGeom prst="rect">
            <a:avLst/>
          </a:prstGeom>
        </p:spPr>
        <p:txBody>
          <a:bodyPr lIns="0" tIns="0" rIns="0" bIns="0" rtlCol="0" anchor="t">
            <a:spAutoFit/>
          </a:bodyPr>
          <a:lstStyle/>
          <a:p>
            <a:pPr algn="ctr">
              <a:lnSpc>
                <a:spcPts val="6000"/>
              </a:lnSpc>
            </a:pPr>
            <a:r>
              <a:rPr lang="en-US" sz="6000">
                <a:solidFill>
                  <a:srgbClr val="7AB3FF"/>
                </a:solidFill>
                <a:latin typeface="Aerospace bold"/>
                <a:ea typeface="Aerospace bold"/>
                <a:cs typeface="Aerospace bold"/>
                <a:sym typeface="Aerospace bold"/>
              </a:rPr>
              <a:t>Fast - Hessian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7770330" y="3801230"/>
            <a:ext cx="8165294" cy="4962739"/>
          </a:xfrm>
          <a:custGeom>
            <a:avLst/>
            <a:gdLst/>
            <a:ahLst/>
            <a:cxnLst/>
            <a:rect l="l" t="t" r="r" b="b"/>
            <a:pathLst>
              <a:path w="8165294" h="4962739">
                <a:moveTo>
                  <a:pt x="0" y="0"/>
                </a:moveTo>
                <a:lnTo>
                  <a:pt x="8165294" y="0"/>
                </a:lnTo>
                <a:lnTo>
                  <a:pt x="8165294" y="4962738"/>
                </a:lnTo>
                <a:lnTo>
                  <a:pt x="0" y="4962738"/>
                </a:lnTo>
                <a:lnTo>
                  <a:pt x="0" y="0"/>
                </a:lnTo>
                <a:close/>
              </a:path>
            </a:pathLst>
          </a:custGeom>
          <a:blipFill>
            <a:blip r:embed="rId8"/>
            <a:stretch>
              <a:fillRect/>
            </a:stretch>
          </a:blipFill>
        </p:spPr>
        <p:txBody>
          <a:bodyPr/>
          <a:lstStyle/>
          <a:p>
            <a:endParaRPr lang="en-US"/>
          </a:p>
        </p:txBody>
      </p:sp>
      <p:sp>
        <p:nvSpPr>
          <p:cNvPr id="24" name="Freeform 24"/>
          <p:cNvSpPr/>
          <p:nvPr/>
        </p:nvSpPr>
        <p:spPr>
          <a:xfrm>
            <a:off x="2280766" y="4566717"/>
            <a:ext cx="4956164" cy="4197251"/>
          </a:xfrm>
          <a:custGeom>
            <a:avLst/>
            <a:gdLst/>
            <a:ahLst/>
            <a:cxnLst/>
            <a:rect l="l" t="t" r="r" b="b"/>
            <a:pathLst>
              <a:path w="4956164" h="4197251">
                <a:moveTo>
                  <a:pt x="0" y="0"/>
                </a:moveTo>
                <a:lnTo>
                  <a:pt x="4956164" y="0"/>
                </a:lnTo>
                <a:lnTo>
                  <a:pt x="4956164" y="4197251"/>
                </a:lnTo>
                <a:lnTo>
                  <a:pt x="0" y="4197251"/>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6" name="TextBox 26"/>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26</a:t>
            </a:r>
          </a:p>
        </p:txBody>
      </p:sp>
      <p:sp>
        <p:nvSpPr>
          <p:cNvPr id="27" name="TextBox 27"/>
          <p:cNvSpPr txBox="1"/>
          <p:nvPr/>
        </p:nvSpPr>
        <p:spPr>
          <a:xfrm>
            <a:off x="2352376" y="3477697"/>
            <a:ext cx="3481507"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Haar-like features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663682" y="4097426"/>
            <a:ext cx="7265436" cy="4928749"/>
          </a:xfrm>
          <a:custGeom>
            <a:avLst/>
            <a:gdLst/>
            <a:ahLst/>
            <a:cxnLst/>
            <a:rect l="l" t="t" r="r" b="b"/>
            <a:pathLst>
              <a:path w="7265436" h="4928749">
                <a:moveTo>
                  <a:pt x="0" y="0"/>
                </a:moveTo>
                <a:lnTo>
                  <a:pt x="7265436" y="0"/>
                </a:lnTo>
                <a:lnTo>
                  <a:pt x="7265436" y="4928749"/>
                </a:lnTo>
                <a:lnTo>
                  <a:pt x="0" y="4928749"/>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5" name="TextBox 25"/>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558752" y="3549434"/>
            <a:ext cx="9475296" cy="5708866"/>
          </a:xfrm>
          <a:custGeom>
            <a:avLst/>
            <a:gdLst/>
            <a:ahLst/>
            <a:cxnLst/>
            <a:rect l="l" t="t" r="r" b="b"/>
            <a:pathLst>
              <a:path w="9475296" h="5708866">
                <a:moveTo>
                  <a:pt x="0" y="0"/>
                </a:moveTo>
                <a:lnTo>
                  <a:pt x="9475296" y="0"/>
                </a:lnTo>
                <a:lnTo>
                  <a:pt x="9475296" y="5708866"/>
                </a:lnTo>
                <a:lnTo>
                  <a:pt x="0" y="5708866"/>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SURF</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sp>
        <p:nvSpPr>
          <p:cNvPr id="18" name="TextBox 18"/>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GIỚI THIỆU TỔNG QUAN</a:t>
            </a:r>
          </a:p>
        </p:txBody>
      </p:sp>
      <p:sp>
        <p:nvSpPr>
          <p:cNvPr id="19" name="TextBox 19"/>
          <p:cNvSpPr txBox="1"/>
          <p:nvPr/>
        </p:nvSpPr>
        <p:spPr>
          <a:xfrm>
            <a:off x="2713876" y="3687407"/>
            <a:ext cx="13372654" cy="3181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04295"/>
                </a:solidFill>
                <a:latin typeface="Clear Sans"/>
                <a:ea typeface="Clear Sans"/>
                <a:cs typeface="Clear Sans"/>
                <a:sym typeface="Clear Sans"/>
              </a:rPr>
              <a:t>Cánh tay robot ngày càng trở thành một công cụ quan trọng trong các ngành công nghiệp hiện đại, từ sản xuất, lắp ráp, đến xử lý vật liệu. </a:t>
            </a:r>
          </a:p>
          <a:p>
            <a:pPr algn="just">
              <a:lnSpc>
                <a:spcPts val="4200"/>
              </a:lnSpc>
            </a:pPr>
            <a:endParaRPr lang="en-US" sz="3000">
              <a:solidFill>
                <a:srgbClr val="204295"/>
              </a:solidFill>
              <a:latin typeface="Clear Sans"/>
              <a:ea typeface="Clear Sans"/>
              <a:cs typeface="Clear Sans"/>
              <a:sym typeface="Clear Sans"/>
            </a:endParaRPr>
          </a:p>
          <a:p>
            <a:pPr marL="647700" lvl="1" indent="-323850" algn="just">
              <a:lnSpc>
                <a:spcPts val="4200"/>
              </a:lnSpc>
              <a:buFont typeface="Arial"/>
              <a:buChar char="•"/>
            </a:pPr>
            <a:r>
              <a:rPr lang="en-US" sz="3000">
                <a:solidFill>
                  <a:srgbClr val="204295"/>
                </a:solidFill>
                <a:latin typeface="Clear Sans"/>
                <a:ea typeface="Clear Sans"/>
                <a:cs typeface="Clear Sans"/>
                <a:sym typeface="Clear Sans"/>
              </a:rPr>
              <a:t>Các cánh tay robot thường được trang bị camera để kiểm tra chất lượng sản phẩm, đếm, phân loại, nhận dạng và định vị các đối tượng trong quy trình sản xuất, </a:t>
            </a:r>
            <a:r>
              <a:rPr lang="en-US" sz="3000">
                <a:solidFill>
                  <a:srgbClr val="204295"/>
                </a:solidFill>
                <a:latin typeface="Clear Sans"/>
                <a:ea typeface="Clear Sans"/>
                <a:cs typeface="Clear Sans"/>
                <a:sym typeface="Clear Sans"/>
                <a:hlinkClick r:id="rId8" tooltip="https://rtc.edu.vn/do-kich-thuoc-bang-camera/"/>
              </a:rPr>
              <a:t>đo kích thước sản phẩm bằng camera</a:t>
            </a:r>
            <a:r>
              <a:rPr lang="en-US" sz="3000">
                <a:solidFill>
                  <a:srgbClr val="204295"/>
                </a:solidFill>
                <a:latin typeface="Clear Sans"/>
                <a:ea typeface="Clear Sans"/>
                <a:cs typeface="Clear Sans"/>
                <a:sym typeface="Clear Sans"/>
              </a:rPr>
              <a:t>. </a:t>
            </a:r>
          </a:p>
        </p:txBody>
      </p:sp>
      <p:sp>
        <p:nvSpPr>
          <p:cNvPr id="20" name="TextBox 20"/>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a:t>
            </a:r>
          </a:p>
        </p:txBody>
      </p:sp>
      <p:grpSp>
        <p:nvGrpSpPr>
          <p:cNvPr id="21" name="Group 21"/>
          <p:cNvGrpSpPr/>
          <p:nvPr/>
        </p:nvGrpSpPr>
        <p:grpSpPr>
          <a:xfrm>
            <a:off x="-464552" y="511757"/>
            <a:ext cx="4986562" cy="694829"/>
            <a:chOff x="0" y="0"/>
            <a:chExt cx="1313333" cy="183000"/>
          </a:xfrm>
        </p:grpSpPr>
        <p:sp>
          <p:nvSpPr>
            <p:cNvPr id="22" name="Freeform 22"/>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3" name="TextBox 23"/>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id="25" name="AutoShape 25"/>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3645771" y="4072097"/>
            <a:ext cx="11301259" cy="4252099"/>
          </a:xfrm>
          <a:custGeom>
            <a:avLst/>
            <a:gdLst/>
            <a:ahLst/>
            <a:cxnLst/>
            <a:rect l="l" t="t" r="r" b="b"/>
            <a:pathLst>
              <a:path w="11301259" h="4252099">
                <a:moveTo>
                  <a:pt x="0" y="0"/>
                </a:moveTo>
                <a:lnTo>
                  <a:pt x="11301258" y="0"/>
                </a:lnTo>
                <a:lnTo>
                  <a:pt x="11301258" y="4252098"/>
                </a:lnTo>
                <a:lnTo>
                  <a:pt x="0" y="4252098"/>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HOMOGRAPHY</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29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956962" y="3628103"/>
            <a:ext cx="8678877" cy="5836545"/>
          </a:xfrm>
          <a:custGeom>
            <a:avLst/>
            <a:gdLst/>
            <a:ahLst/>
            <a:cxnLst/>
            <a:rect l="l" t="t" r="r" b="b"/>
            <a:pathLst>
              <a:path w="8678877" h="5836545">
                <a:moveTo>
                  <a:pt x="0" y="0"/>
                </a:moveTo>
                <a:lnTo>
                  <a:pt x="8678876" y="0"/>
                </a:lnTo>
                <a:lnTo>
                  <a:pt x="8678876" y="5836545"/>
                </a:lnTo>
                <a:lnTo>
                  <a:pt x="0" y="5836545"/>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HOMOGRAPHY</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2772270" y="3547383"/>
            <a:ext cx="2962730" cy="2699142"/>
          </a:xfrm>
          <a:custGeom>
            <a:avLst/>
            <a:gdLst/>
            <a:ahLst/>
            <a:cxnLst/>
            <a:rect l="l" t="t" r="r" b="b"/>
            <a:pathLst>
              <a:path w="2962730" h="2699142">
                <a:moveTo>
                  <a:pt x="0" y="0"/>
                </a:moveTo>
                <a:lnTo>
                  <a:pt x="2962730" y="0"/>
                </a:lnTo>
                <a:lnTo>
                  <a:pt x="2962730" y="2699142"/>
                </a:lnTo>
                <a:lnTo>
                  <a:pt x="0" y="2699142"/>
                </a:lnTo>
                <a:lnTo>
                  <a:pt x="0" y="0"/>
                </a:lnTo>
                <a:close/>
              </a:path>
            </a:pathLst>
          </a:custGeom>
          <a:blipFill>
            <a:blip r:embed="rId8"/>
            <a:stretch>
              <a:fillRect/>
            </a:stretch>
          </a:blipFill>
        </p:spPr>
        <p:txBody>
          <a:bodyPr/>
          <a:lstStyle/>
          <a:p>
            <a:endParaRPr lang="en-US"/>
          </a:p>
        </p:txBody>
      </p:sp>
      <p:sp>
        <p:nvSpPr>
          <p:cNvPr id="24" name="Freeform 24"/>
          <p:cNvSpPr/>
          <p:nvPr/>
        </p:nvSpPr>
        <p:spPr>
          <a:xfrm>
            <a:off x="7798641" y="3547383"/>
            <a:ext cx="2995518" cy="2699142"/>
          </a:xfrm>
          <a:custGeom>
            <a:avLst/>
            <a:gdLst/>
            <a:ahLst/>
            <a:cxnLst/>
            <a:rect l="l" t="t" r="r" b="b"/>
            <a:pathLst>
              <a:path w="2995518" h="2699142">
                <a:moveTo>
                  <a:pt x="0" y="0"/>
                </a:moveTo>
                <a:lnTo>
                  <a:pt x="2995518" y="0"/>
                </a:lnTo>
                <a:lnTo>
                  <a:pt x="2995518" y="2699142"/>
                </a:lnTo>
                <a:lnTo>
                  <a:pt x="0" y="2699142"/>
                </a:lnTo>
                <a:lnTo>
                  <a:pt x="0" y="0"/>
                </a:lnTo>
                <a:close/>
              </a:path>
            </a:pathLst>
          </a:custGeom>
          <a:blipFill>
            <a:blip r:embed="rId9"/>
            <a:stretch>
              <a:fillRect/>
            </a:stretch>
          </a:blipFill>
        </p:spPr>
        <p:txBody>
          <a:bodyPr/>
          <a:lstStyle/>
          <a:p>
            <a:endParaRPr lang="en-US"/>
          </a:p>
        </p:txBody>
      </p:sp>
      <p:sp>
        <p:nvSpPr>
          <p:cNvPr id="25" name="Freeform 25"/>
          <p:cNvSpPr/>
          <p:nvPr/>
        </p:nvSpPr>
        <p:spPr>
          <a:xfrm>
            <a:off x="12644948" y="3585483"/>
            <a:ext cx="2952187" cy="2699142"/>
          </a:xfrm>
          <a:custGeom>
            <a:avLst/>
            <a:gdLst/>
            <a:ahLst/>
            <a:cxnLst/>
            <a:rect l="l" t="t" r="r" b="b"/>
            <a:pathLst>
              <a:path w="2952187" h="2699142">
                <a:moveTo>
                  <a:pt x="0" y="0"/>
                </a:moveTo>
                <a:lnTo>
                  <a:pt x="2952186" y="0"/>
                </a:lnTo>
                <a:lnTo>
                  <a:pt x="2952186" y="2699142"/>
                </a:lnTo>
                <a:lnTo>
                  <a:pt x="0" y="2699142"/>
                </a:lnTo>
                <a:lnTo>
                  <a:pt x="0" y="0"/>
                </a:lnTo>
                <a:close/>
              </a:path>
            </a:pathLst>
          </a:custGeom>
          <a:blipFill>
            <a:blip r:embed="rId10"/>
            <a:stretch>
              <a:fillRect/>
            </a:stretch>
          </a:blipFill>
        </p:spPr>
        <p:txBody>
          <a:bodyPr/>
          <a:lstStyle/>
          <a:p>
            <a:endParaRPr lang="en-US"/>
          </a:p>
        </p:txBody>
      </p:sp>
      <p:sp>
        <p:nvSpPr>
          <p:cNvPr id="26" name="Freeform 26"/>
          <p:cNvSpPr/>
          <p:nvPr/>
        </p:nvSpPr>
        <p:spPr>
          <a:xfrm>
            <a:off x="7879691" y="6865650"/>
            <a:ext cx="2833417" cy="2598998"/>
          </a:xfrm>
          <a:custGeom>
            <a:avLst/>
            <a:gdLst/>
            <a:ahLst/>
            <a:cxnLst/>
            <a:rect l="l" t="t" r="r" b="b"/>
            <a:pathLst>
              <a:path w="2833417" h="2598998">
                <a:moveTo>
                  <a:pt x="0" y="0"/>
                </a:moveTo>
                <a:lnTo>
                  <a:pt x="2833418" y="0"/>
                </a:lnTo>
                <a:lnTo>
                  <a:pt x="2833418" y="2598998"/>
                </a:lnTo>
                <a:lnTo>
                  <a:pt x="0" y="2598998"/>
                </a:lnTo>
                <a:lnTo>
                  <a:pt x="0" y="0"/>
                </a:lnTo>
                <a:close/>
              </a:path>
            </a:pathLst>
          </a:custGeom>
          <a:blipFill>
            <a:blip r:embed="rId11"/>
            <a:stretch>
              <a:fillRect/>
            </a:stretch>
          </a:blipFill>
        </p:spPr>
        <p:txBody>
          <a:bodyPr/>
          <a:lstStyle/>
          <a:p>
            <a:endParaRPr lang="en-US"/>
          </a:p>
        </p:txBody>
      </p:sp>
      <p:sp>
        <p:nvSpPr>
          <p:cNvPr id="27" name="TextBox 27"/>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XÁC ĐỊNH TỌA ĐỘ TÂM</a:t>
            </a:r>
          </a:p>
        </p:txBody>
      </p:sp>
      <p:sp>
        <p:nvSpPr>
          <p:cNvPr id="28" name="TextBox 28"/>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31</a:t>
            </a:r>
          </a:p>
        </p:txBody>
      </p:sp>
      <p:sp>
        <p:nvSpPr>
          <p:cNvPr id="29" name="AutoShape 29"/>
          <p:cNvSpPr/>
          <p:nvPr/>
        </p:nvSpPr>
        <p:spPr>
          <a:xfrm>
            <a:off x="5735000" y="4896954"/>
            <a:ext cx="2063641" cy="0"/>
          </a:xfrm>
          <a:prstGeom prst="line">
            <a:avLst/>
          </a:prstGeom>
          <a:ln w="76200" cap="flat">
            <a:solidFill>
              <a:srgbClr val="7AB3FF"/>
            </a:solidFill>
            <a:prstDash val="solid"/>
            <a:headEnd type="none" w="sm" len="sm"/>
            <a:tailEnd type="triangle" w="lg" len="med"/>
          </a:ln>
        </p:spPr>
        <p:txBody>
          <a:bodyPr/>
          <a:lstStyle/>
          <a:p>
            <a:endParaRPr lang="en-US"/>
          </a:p>
        </p:txBody>
      </p:sp>
      <p:sp>
        <p:nvSpPr>
          <p:cNvPr id="30" name="AutoShape 30"/>
          <p:cNvSpPr/>
          <p:nvPr/>
        </p:nvSpPr>
        <p:spPr>
          <a:xfrm flipV="1">
            <a:off x="10794159" y="4935054"/>
            <a:ext cx="1850789" cy="0"/>
          </a:xfrm>
          <a:prstGeom prst="line">
            <a:avLst/>
          </a:prstGeom>
          <a:ln w="76200" cap="flat">
            <a:solidFill>
              <a:srgbClr val="7AB3FF"/>
            </a:solidFill>
            <a:prstDash val="solid"/>
            <a:headEnd type="none" w="sm" len="sm"/>
            <a:tailEnd type="triangle" w="lg" len="med"/>
          </a:ln>
        </p:spPr>
        <p:txBody>
          <a:bodyPr/>
          <a:lstStyle/>
          <a:p>
            <a:endParaRPr lang="en-US"/>
          </a:p>
        </p:txBody>
      </p:sp>
      <p:sp>
        <p:nvSpPr>
          <p:cNvPr id="31" name="AutoShape 31"/>
          <p:cNvSpPr/>
          <p:nvPr/>
        </p:nvSpPr>
        <p:spPr>
          <a:xfrm flipH="1">
            <a:off x="10713109" y="6284625"/>
            <a:ext cx="3407933" cy="1880524"/>
          </a:xfrm>
          <a:prstGeom prst="line">
            <a:avLst/>
          </a:prstGeom>
          <a:ln w="76200" cap="flat">
            <a:solidFill>
              <a:srgbClr val="7AB3FF"/>
            </a:solidFill>
            <a:prstDash val="solid"/>
            <a:headEnd type="none" w="sm" len="sm"/>
            <a:tailEnd type="triangle" w="lg" len="med"/>
          </a:ln>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6686591" y="4290973"/>
            <a:ext cx="5219618" cy="1024592"/>
          </a:xfrm>
          <a:custGeom>
            <a:avLst/>
            <a:gdLst/>
            <a:ahLst/>
            <a:cxnLst/>
            <a:rect l="l" t="t" r="r" b="b"/>
            <a:pathLst>
              <a:path w="5219618" h="1024592">
                <a:moveTo>
                  <a:pt x="0" y="0"/>
                </a:moveTo>
                <a:lnTo>
                  <a:pt x="5219618" y="0"/>
                </a:lnTo>
                <a:lnTo>
                  <a:pt x="5219618" y="1024591"/>
                </a:lnTo>
                <a:lnTo>
                  <a:pt x="0" y="1024591"/>
                </a:lnTo>
                <a:lnTo>
                  <a:pt x="0" y="0"/>
                </a:lnTo>
                <a:close/>
              </a:path>
            </a:pathLst>
          </a:custGeom>
          <a:blipFill>
            <a:blip r:embed="rId8"/>
            <a:stretch>
              <a:fillRect/>
            </a:stretch>
          </a:blipFill>
        </p:spPr>
        <p:txBody>
          <a:bodyPr/>
          <a:lstStyle/>
          <a:p>
            <a:endParaRPr lang="en-US"/>
          </a:p>
        </p:txBody>
      </p:sp>
      <p:sp>
        <p:nvSpPr>
          <p:cNvPr id="24" name="Freeform 24"/>
          <p:cNvSpPr/>
          <p:nvPr/>
        </p:nvSpPr>
        <p:spPr>
          <a:xfrm>
            <a:off x="5747662" y="5914706"/>
            <a:ext cx="7097476" cy="1292204"/>
          </a:xfrm>
          <a:custGeom>
            <a:avLst/>
            <a:gdLst/>
            <a:ahLst/>
            <a:cxnLst/>
            <a:rect l="l" t="t" r="r" b="b"/>
            <a:pathLst>
              <a:path w="7097476" h="1292204">
                <a:moveTo>
                  <a:pt x="0" y="0"/>
                </a:moveTo>
                <a:lnTo>
                  <a:pt x="7097476" y="0"/>
                </a:lnTo>
                <a:lnTo>
                  <a:pt x="7097476" y="1292203"/>
                </a:lnTo>
                <a:lnTo>
                  <a:pt x="0" y="1292203"/>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XÁC ĐỊNH TỌA ĐỘ TÂM</a:t>
            </a:r>
          </a:p>
        </p:txBody>
      </p:sp>
      <p:sp>
        <p:nvSpPr>
          <p:cNvPr id="26" name="TextBox 26"/>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287564" y="3540731"/>
            <a:ext cx="8199192" cy="5923917"/>
          </a:xfrm>
          <a:custGeom>
            <a:avLst/>
            <a:gdLst/>
            <a:ahLst/>
            <a:cxnLst/>
            <a:rect l="l" t="t" r="r" b="b"/>
            <a:pathLst>
              <a:path w="8199192" h="5923917">
                <a:moveTo>
                  <a:pt x="0" y="0"/>
                </a:moveTo>
                <a:lnTo>
                  <a:pt x="8199193" y="0"/>
                </a:lnTo>
                <a:lnTo>
                  <a:pt x="8199193" y="5923917"/>
                </a:lnTo>
                <a:lnTo>
                  <a:pt x="0" y="5923917"/>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XÁC ĐỊNH TỌA ĐỘ TÂM</a:t>
            </a:r>
          </a:p>
        </p:txBody>
      </p:sp>
      <p:sp>
        <p:nvSpPr>
          <p:cNvPr id="25" name="TextBox 25"/>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877705" y="3861318"/>
            <a:ext cx="9909445" cy="6391592"/>
          </a:xfrm>
          <a:custGeom>
            <a:avLst/>
            <a:gdLst/>
            <a:ahLst/>
            <a:cxnLst/>
            <a:rect l="l" t="t" r="r" b="b"/>
            <a:pathLst>
              <a:path w="9909445" h="6391592">
                <a:moveTo>
                  <a:pt x="0" y="0"/>
                </a:moveTo>
                <a:lnTo>
                  <a:pt x="9909445" y="0"/>
                </a:lnTo>
                <a:lnTo>
                  <a:pt x="9909445" y="6391592"/>
                </a:lnTo>
                <a:lnTo>
                  <a:pt x="0" y="6391592"/>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ĐIỀU KHIỂN ĐỘNG CƠ</a:t>
            </a:r>
          </a:p>
        </p:txBody>
      </p:sp>
      <p:sp>
        <p:nvSpPr>
          <p:cNvPr id="25" name="TextBox 25"/>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34</a:t>
            </a:r>
          </a:p>
        </p:txBody>
      </p:sp>
      <p:sp>
        <p:nvSpPr>
          <p:cNvPr id="26" name="TextBox 26"/>
          <p:cNvSpPr txBox="1"/>
          <p:nvPr/>
        </p:nvSpPr>
        <p:spPr>
          <a:xfrm>
            <a:off x="2280798" y="3346969"/>
            <a:ext cx="5545931" cy="514350"/>
          </a:xfrm>
          <a:prstGeom prst="rect">
            <a:avLst/>
          </a:prstGeom>
        </p:spPr>
        <p:txBody>
          <a:bodyPr lIns="0" tIns="0" rIns="0" bIns="0" rtlCol="0" anchor="t">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mong muốn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866473" y="3138647"/>
            <a:ext cx="8835722" cy="7344694"/>
          </a:xfrm>
          <a:custGeom>
            <a:avLst/>
            <a:gdLst/>
            <a:ahLst/>
            <a:cxnLst/>
            <a:rect l="l" t="t" r="r" b="b"/>
            <a:pathLst>
              <a:path w="8835722" h="7344694">
                <a:moveTo>
                  <a:pt x="0" y="0"/>
                </a:moveTo>
                <a:lnTo>
                  <a:pt x="8835722" y="0"/>
                </a:lnTo>
                <a:lnTo>
                  <a:pt x="8835722" y="7344693"/>
                </a:lnTo>
                <a:lnTo>
                  <a:pt x="0" y="7344693"/>
                </a:lnTo>
                <a:lnTo>
                  <a:pt x="0" y="0"/>
                </a:lnTo>
                <a:close/>
              </a:path>
            </a:pathLst>
          </a:custGeom>
          <a:blipFill>
            <a:blip r:embed="rId8"/>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ĐIỀU KHIỂN ĐỘNG CƠ</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35</a:t>
            </a:r>
          </a:p>
        </p:txBody>
      </p:sp>
      <p:sp>
        <p:nvSpPr>
          <p:cNvPr id="26" name="TextBox 26"/>
          <p:cNvSpPr txBox="1"/>
          <p:nvPr/>
        </p:nvSpPr>
        <p:spPr>
          <a:xfrm>
            <a:off x="2824080" y="3346969"/>
            <a:ext cx="4459367" cy="514350"/>
          </a:xfrm>
          <a:prstGeom prst="rect">
            <a:avLst/>
          </a:prstGeom>
        </p:spPr>
        <p:txBody>
          <a:bodyPr lIns="0" tIns="0" rIns="0" bIns="0" rtlCol="0" anchor="t">
            <a:spAutoFit/>
          </a:bodyPr>
          <a:lstStyle/>
          <a:p>
            <a:pPr algn="ctr">
              <a:lnSpc>
                <a:spcPts val="4200"/>
              </a:lnSpc>
            </a:pPr>
            <a:r>
              <a:rPr lang="en-US" sz="3000">
                <a:solidFill>
                  <a:srgbClr val="204295"/>
                </a:solidFill>
                <a:latin typeface="Clear Sans"/>
                <a:ea typeface="Clear Sans"/>
                <a:cs typeface="Clear Sans"/>
                <a:sym typeface="Clear Sans"/>
              </a:rPr>
              <a:t>Điều khiển đến vị trí home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6645777" y="3138647"/>
            <a:ext cx="6496355" cy="7384950"/>
          </a:xfrm>
          <a:custGeom>
            <a:avLst/>
            <a:gdLst/>
            <a:ahLst/>
            <a:cxnLst/>
            <a:rect l="l" t="t" r="r" b="b"/>
            <a:pathLst>
              <a:path w="6496355" h="7384950">
                <a:moveTo>
                  <a:pt x="0" y="0"/>
                </a:moveTo>
                <a:lnTo>
                  <a:pt x="6496355" y="0"/>
                </a:lnTo>
                <a:lnTo>
                  <a:pt x="6496355" y="7384950"/>
                </a:lnTo>
                <a:lnTo>
                  <a:pt x="0" y="7384950"/>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ĐIỀU KHIỂN ĐỘNG CƠ</a:t>
            </a:r>
          </a:p>
        </p:txBody>
      </p:sp>
      <p:sp>
        <p:nvSpPr>
          <p:cNvPr id="25" name="TextBox 25"/>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Thiết kế phần cứng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887400" y="3423774"/>
            <a:ext cx="7831576" cy="6533841"/>
          </a:xfrm>
          <a:custGeom>
            <a:avLst/>
            <a:gdLst/>
            <a:ahLst/>
            <a:cxnLst/>
            <a:rect l="l" t="t" r="r" b="b"/>
            <a:pathLst>
              <a:path w="7831576" h="6533841">
                <a:moveTo>
                  <a:pt x="0" y="0"/>
                </a:moveTo>
                <a:lnTo>
                  <a:pt x="7831575" y="0"/>
                </a:lnTo>
                <a:lnTo>
                  <a:pt x="7831575" y="6533841"/>
                </a:lnTo>
                <a:lnTo>
                  <a:pt x="0" y="6533841"/>
                </a:lnTo>
                <a:lnTo>
                  <a:pt x="0" y="0"/>
                </a:lnTo>
                <a:close/>
              </a:path>
            </a:pathLst>
          </a:custGeom>
          <a:blipFill>
            <a:blip r:embed="rId8"/>
            <a:stretch>
              <a:fillRect r="-3639"/>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THIẾT KẾ PHẦN CỨNG</a:t>
            </a:r>
          </a:p>
        </p:txBody>
      </p:sp>
      <p:sp>
        <p:nvSpPr>
          <p:cNvPr id="25" name="TextBox 25"/>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37</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Thiết kế phần cứng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814386" y="3444917"/>
            <a:ext cx="7050446" cy="6348095"/>
          </a:xfrm>
          <a:custGeom>
            <a:avLst/>
            <a:gdLst/>
            <a:ahLst/>
            <a:cxnLst/>
            <a:rect l="l" t="t" r="r" b="b"/>
            <a:pathLst>
              <a:path w="7050446" h="6348095">
                <a:moveTo>
                  <a:pt x="0" y="0"/>
                </a:moveTo>
                <a:lnTo>
                  <a:pt x="7050446" y="0"/>
                </a:lnTo>
                <a:lnTo>
                  <a:pt x="7050446" y="6348096"/>
                </a:lnTo>
                <a:lnTo>
                  <a:pt x="0" y="6348096"/>
                </a:lnTo>
                <a:lnTo>
                  <a:pt x="0" y="0"/>
                </a:lnTo>
                <a:close/>
              </a:path>
            </a:pathLst>
          </a:custGeom>
          <a:blipFill>
            <a:blip r:embed="rId8"/>
            <a:stretch>
              <a:fillRect t="-5184" b="-5184"/>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THIẾT KẾ PHẦN CỨNG</a:t>
            </a:r>
          </a:p>
        </p:txBody>
      </p:sp>
      <p:sp>
        <p:nvSpPr>
          <p:cNvPr id="25" name="TextBox 25"/>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479959" y="5773909"/>
            <a:ext cx="2710332" cy="2710332"/>
          </a:xfrm>
          <a:custGeom>
            <a:avLst/>
            <a:gdLst/>
            <a:ahLst/>
            <a:cxnLst/>
            <a:rect l="l" t="t" r="r" b="b"/>
            <a:pathLst>
              <a:path w="2710332" h="2710332">
                <a:moveTo>
                  <a:pt x="0" y="0"/>
                </a:moveTo>
                <a:lnTo>
                  <a:pt x="2710333" y="0"/>
                </a:lnTo>
                <a:lnTo>
                  <a:pt x="2710333" y="2710332"/>
                </a:lnTo>
                <a:lnTo>
                  <a:pt x="0" y="2710332"/>
                </a:lnTo>
                <a:lnTo>
                  <a:pt x="0" y="0"/>
                </a:lnTo>
                <a:close/>
              </a:path>
            </a:pathLst>
          </a:custGeom>
          <a:blipFill>
            <a:blip r:embed="rId8"/>
            <a:stretch>
              <a:fillRect/>
            </a:stretch>
          </a:blipFill>
        </p:spPr>
        <p:txBody>
          <a:bodyPr/>
          <a:lstStyle/>
          <a:p>
            <a:endParaRPr lang="en-US"/>
          </a:p>
        </p:txBody>
      </p:sp>
      <p:sp>
        <p:nvSpPr>
          <p:cNvPr id="24" name="Freeform 24"/>
          <p:cNvSpPr/>
          <p:nvPr/>
        </p:nvSpPr>
        <p:spPr>
          <a:xfrm>
            <a:off x="10065891" y="5773909"/>
            <a:ext cx="4331862" cy="2617167"/>
          </a:xfrm>
          <a:custGeom>
            <a:avLst/>
            <a:gdLst/>
            <a:ahLst/>
            <a:cxnLst/>
            <a:rect l="l" t="t" r="r" b="b"/>
            <a:pathLst>
              <a:path w="4331862" h="2617167">
                <a:moveTo>
                  <a:pt x="0" y="0"/>
                </a:moveTo>
                <a:lnTo>
                  <a:pt x="4331863" y="0"/>
                </a:lnTo>
                <a:lnTo>
                  <a:pt x="4331863" y="2617167"/>
                </a:lnTo>
                <a:lnTo>
                  <a:pt x="0" y="2617167"/>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GIỚI THIỆU TỔNG QUAN</a:t>
            </a:r>
          </a:p>
        </p:txBody>
      </p:sp>
      <p:sp>
        <p:nvSpPr>
          <p:cNvPr id="26" name="TextBox 26"/>
          <p:cNvSpPr txBox="1"/>
          <p:nvPr/>
        </p:nvSpPr>
        <p:spPr>
          <a:xfrm>
            <a:off x="2713876" y="3687407"/>
            <a:ext cx="13372654" cy="15811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04295"/>
                </a:solidFill>
                <a:latin typeface="Clear Sans"/>
                <a:ea typeface="Clear Sans"/>
                <a:cs typeface="Clear Sans"/>
                <a:sym typeface="Clear Sans"/>
              </a:rPr>
              <a:t>Machine Vision giúp Robot có khả năng tự động xử lý hình ảnh, đưa ra quyết định nhanh chóng và chính xác, từ đó cải thiện hiệu suất sản xuất và đảm bảo chất lượng sản phẩm.</a:t>
            </a:r>
          </a:p>
        </p:txBody>
      </p:sp>
      <p:sp>
        <p:nvSpPr>
          <p:cNvPr id="27" name="TextBox 27"/>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121071" y="3138647"/>
            <a:ext cx="10350658" cy="3217097"/>
          </a:xfrm>
          <a:custGeom>
            <a:avLst/>
            <a:gdLst/>
            <a:ahLst/>
            <a:cxnLst/>
            <a:rect l="l" t="t" r="r" b="b"/>
            <a:pathLst>
              <a:path w="10350658" h="3217097">
                <a:moveTo>
                  <a:pt x="0" y="0"/>
                </a:moveTo>
                <a:lnTo>
                  <a:pt x="10350658" y="0"/>
                </a:lnTo>
                <a:lnTo>
                  <a:pt x="10350658" y="3217096"/>
                </a:lnTo>
                <a:lnTo>
                  <a:pt x="0" y="3217096"/>
                </a:lnTo>
                <a:lnTo>
                  <a:pt x="0" y="0"/>
                </a:lnTo>
                <a:close/>
              </a:path>
            </a:pathLst>
          </a:custGeom>
          <a:blipFill>
            <a:blip r:embed="rId8"/>
            <a:stretch>
              <a:fillRect/>
            </a:stretch>
          </a:blipFill>
        </p:spPr>
        <p:txBody>
          <a:bodyPr/>
          <a:lstStyle/>
          <a:p>
            <a:endParaRPr lang="en-US"/>
          </a:p>
        </p:txBody>
      </p:sp>
      <p:sp>
        <p:nvSpPr>
          <p:cNvPr id="24" name="Freeform 24"/>
          <p:cNvSpPr/>
          <p:nvPr/>
        </p:nvSpPr>
        <p:spPr>
          <a:xfrm>
            <a:off x="4121071" y="6535116"/>
            <a:ext cx="10350658" cy="3192391"/>
          </a:xfrm>
          <a:custGeom>
            <a:avLst/>
            <a:gdLst/>
            <a:ahLst/>
            <a:cxnLst/>
            <a:rect l="l" t="t" r="r" b="b"/>
            <a:pathLst>
              <a:path w="10350658" h="3192391">
                <a:moveTo>
                  <a:pt x="0" y="0"/>
                </a:moveTo>
                <a:lnTo>
                  <a:pt x="10350658" y="0"/>
                </a:lnTo>
                <a:lnTo>
                  <a:pt x="10350658" y="3192390"/>
                </a:lnTo>
                <a:lnTo>
                  <a:pt x="0" y="3192390"/>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ĐÁNH GIÁ KẾT QUẢ</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39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434378" y="5143500"/>
            <a:ext cx="9724044" cy="1503931"/>
          </a:xfrm>
          <a:custGeom>
            <a:avLst/>
            <a:gdLst/>
            <a:ahLst/>
            <a:cxnLst/>
            <a:rect l="l" t="t" r="r" b="b"/>
            <a:pathLst>
              <a:path w="9724044" h="1503931">
                <a:moveTo>
                  <a:pt x="0" y="0"/>
                </a:moveTo>
                <a:lnTo>
                  <a:pt x="9724044" y="0"/>
                </a:lnTo>
                <a:lnTo>
                  <a:pt x="9724044" y="1503931"/>
                </a:lnTo>
                <a:lnTo>
                  <a:pt x="0" y="1503931"/>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ĐÁNH GIÁ KẾT QUẢ</a:t>
            </a:r>
          </a:p>
        </p:txBody>
      </p:sp>
      <p:sp>
        <p:nvSpPr>
          <p:cNvPr id="25" name="TextBox 25"/>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3731039" y="3342702"/>
            <a:ext cx="11130723" cy="5528110"/>
          </a:xfrm>
          <a:custGeom>
            <a:avLst/>
            <a:gdLst/>
            <a:ahLst/>
            <a:cxnLst/>
            <a:rect l="l" t="t" r="r" b="b"/>
            <a:pathLst>
              <a:path w="11130723" h="5528110">
                <a:moveTo>
                  <a:pt x="0" y="0"/>
                </a:moveTo>
                <a:lnTo>
                  <a:pt x="11130722" y="0"/>
                </a:lnTo>
                <a:lnTo>
                  <a:pt x="11130722" y="5528110"/>
                </a:lnTo>
                <a:lnTo>
                  <a:pt x="0" y="5528110"/>
                </a:lnTo>
                <a:lnTo>
                  <a:pt x="0" y="0"/>
                </a:lnTo>
                <a:close/>
              </a:path>
            </a:pathLst>
          </a:custGeom>
          <a:blipFill>
            <a:blip r:embed="rId8"/>
            <a:stretch>
              <a:fillRect/>
            </a:stretch>
          </a:blipFill>
        </p:spPr>
        <p:txBody>
          <a:bodyPr/>
          <a:lstStyle/>
          <a:p>
            <a:endParaRPr lang="en-US"/>
          </a:p>
        </p:txBody>
      </p:sp>
      <p:sp>
        <p:nvSpPr>
          <p:cNvPr id="24" name="TextBox 24"/>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ĐÁNH GIÁ KẾT QUẢ</a:t>
            </a:r>
          </a:p>
        </p:txBody>
      </p:sp>
      <p:sp>
        <p:nvSpPr>
          <p:cNvPr id="25" name="TextBox 25"/>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Đánh giá kết quả</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6703631" y="3733792"/>
            <a:ext cx="4880738" cy="3196405"/>
          </a:xfrm>
          <a:custGeom>
            <a:avLst/>
            <a:gdLst/>
            <a:ahLst/>
            <a:cxnLst/>
            <a:rect l="l" t="t" r="r" b="b"/>
            <a:pathLst>
              <a:path w="4880738" h="3196405">
                <a:moveTo>
                  <a:pt x="0" y="0"/>
                </a:moveTo>
                <a:lnTo>
                  <a:pt x="4880738" y="0"/>
                </a:lnTo>
                <a:lnTo>
                  <a:pt x="4880738" y="3196405"/>
                </a:lnTo>
                <a:lnTo>
                  <a:pt x="0" y="3196405"/>
                </a:lnTo>
                <a:lnTo>
                  <a:pt x="0" y="0"/>
                </a:lnTo>
                <a:close/>
              </a:path>
            </a:pathLst>
          </a:custGeom>
          <a:blipFill>
            <a:blip r:embed="rId8"/>
            <a:stretch>
              <a:fillRect/>
            </a:stretch>
          </a:blipFill>
        </p:spPr>
        <p:txBody>
          <a:bodyPr/>
          <a:lstStyle/>
          <a:p>
            <a:endParaRPr lang="en-US"/>
          </a:p>
        </p:txBody>
      </p:sp>
      <p:sp>
        <p:nvSpPr>
          <p:cNvPr id="24" name="Freeform 24"/>
          <p:cNvSpPr/>
          <p:nvPr/>
        </p:nvSpPr>
        <p:spPr>
          <a:xfrm>
            <a:off x="5287564" y="7417971"/>
            <a:ext cx="8897490" cy="1680213"/>
          </a:xfrm>
          <a:custGeom>
            <a:avLst/>
            <a:gdLst/>
            <a:ahLst/>
            <a:cxnLst/>
            <a:rect l="l" t="t" r="r" b="b"/>
            <a:pathLst>
              <a:path w="8897490" h="1680213">
                <a:moveTo>
                  <a:pt x="0" y="0"/>
                </a:moveTo>
                <a:lnTo>
                  <a:pt x="8897491" y="0"/>
                </a:lnTo>
                <a:lnTo>
                  <a:pt x="8897491" y="1680212"/>
                </a:lnTo>
                <a:lnTo>
                  <a:pt x="0" y="1680212"/>
                </a:lnTo>
                <a:lnTo>
                  <a:pt x="0" y="0"/>
                </a:lnTo>
                <a:close/>
              </a:path>
            </a:pathLst>
          </a:custGeom>
          <a:blipFill>
            <a:blip r:embed="rId9"/>
            <a:stretch>
              <a:fillRect/>
            </a:stretch>
          </a:blipFill>
        </p:spPr>
        <p:txBody>
          <a:bodyPr/>
          <a:lstStyle/>
          <a:p>
            <a:endParaRPr lang="en-US"/>
          </a:p>
        </p:txBody>
      </p:sp>
      <p:sp>
        <p:nvSpPr>
          <p:cNvPr id="25" name="TextBox 25"/>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ĐÁNH GIÁ KẾT QUẢ</a:t>
            </a:r>
          </a:p>
        </p:txBody>
      </p:sp>
      <p:sp>
        <p:nvSpPr>
          <p:cNvPr id="26" name="TextBox 26"/>
          <p:cNvSpPr txBox="1"/>
          <p:nvPr/>
        </p:nvSpPr>
        <p:spPr>
          <a:xfrm>
            <a:off x="16688791" y="9210675"/>
            <a:ext cx="144540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KẾT LUẬN</a:t>
            </a:r>
          </a:p>
        </p:txBody>
      </p:sp>
      <p:sp>
        <p:nvSpPr>
          <p:cNvPr id="24" name="TextBox 24"/>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43</a:t>
            </a:r>
          </a:p>
        </p:txBody>
      </p:sp>
      <p:sp>
        <p:nvSpPr>
          <p:cNvPr id="25" name="TextBox 25"/>
          <p:cNvSpPr txBox="1"/>
          <p:nvPr/>
        </p:nvSpPr>
        <p:spPr>
          <a:xfrm>
            <a:off x="2603818" y="3757772"/>
            <a:ext cx="13080364" cy="3662553"/>
          </a:xfrm>
          <a:prstGeom prst="rect">
            <a:avLst/>
          </a:prstGeom>
        </p:spPr>
        <p:txBody>
          <a:bodyPr lIns="0" tIns="0" rIns="0" bIns="0" rtlCol="0" anchor="t">
            <a:spAutoFit/>
          </a:bodyPr>
          <a:lstStyle/>
          <a:p>
            <a:pPr marL="734059" lvl="1" indent="-367030" algn="l">
              <a:lnSpc>
                <a:spcPts val="5915"/>
              </a:lnSpc>
              <a:buFont typeface="Arial"/>
              <a:buChar char="•"/>
            </a:pPr>
            <a:r>
              <a:rPr lang="en-US" sz="3399">
                <a:solidFill>
                  <a:srgbClr val="204295"/>
                </a:solidFill>
                <a:latin typeface="Clear Sans"/>
                <a:ea typeface="Clear Sans"/>
                <a:cs typeface="Clear Sans"/>
                <a:sym typeface="Clear Sans"/>
              </a:rPr>
              <a:t>Thuật toán SURF đã thực hiện đúng nhiệm vụ của nó là phát hiện các nắp chai chuẩn giống với nắp mẫu và không nhận diện các nắp lỗi.</a:t>
            </a:r>
          </a:p>
          <a:p>
            <a:pPr marL="734059" lvl="1" indent="-367030" algn="l">
              <a:lnSpc>
                <a:spcPts val="5915"/>
              </a:lnSpc>
              <a:buFont typeface="Arial"/>
              <a:buChar char="•"/>
            </a:pPr>
            <a:r>
              <a:rPr lang="en-US" sz="3399">
                <a:solidFill>
                  <a:srgbClr val="204295"/>
                </a:solidFill>
                <a:latin typeface="Clear Sans"/>
                <a:ea typeface="Clear Sans"/>
                <a:cs typeface="Clear Sans"/>
                <a:sym typeface="Clear Sans"/>
              </a:rPr>
              <a:t>Hệ thống cánh tay 5 bậc tự do hoạt động ổn định dựa trên hoạch định quỹ đạo bằng LSPB kết hợp bộ điều khiển PID.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KẾT LUẬN</a:t>
            </a:r>
          </a:p>
        </p:txBody>
      </p:sp>
      <p:sp>
        <p:nvSpPr>
          <p:cNvPr id="24" name="TextBox 24"/>
          <p:cNvSpPr txBox="1"/>
          <p:nvPr/>
        </p:nvSpPr>
        <p:spPr>
          <a:xfrm>
            <a:off x="16688791" y="9210675"/>
            <a:ext cx="142079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44</a:t>
            </a:r>
          </a:p>
        </p:txBody>
      </p:sp>
      <p:sp>
        <p:nvSpPr>
          <p:cNvPr id="25" name="TextBox 25"/>
          <p:cNvSpPr txBox="1"/>
          <p:nvPr/>
        </p:nvSpPr>
        <p:spPr>
          <a:xfrm>
            <a:off x="2603818" y="4735891"/>
            <a:ext cx="13080364" cy="2176653"/>
          </a:xfrm>
          <a:prstGeom prst="rect">
            <a:avLst/>
          </a:prstGeom>
        </p:spPr>
        <p:txBody>
          <a:bodyPr lIns="0" tIns="0" rIns="0" bIns="0" rtlCol="0" anchor="t">
            <a:spAutoFit/>
          </a:bodyPr>
          <a:lstStyle/>
          <a:p>
            <a:pPr marL="734059" lvl="1" indent="-367030" algn="ctr">
              <a:lnSpc>
                <a:spcPts val="5915"/>
              </a:lnSpc>
              <a:buFont typeface="Arial"/>
              <a:buChar char="•"/>
            </a:pPr>
            <a:r>
              <a:rPr lang="en-US" sz="3399">
                <a:solidFill>
                  <a:srgbClr val="204295"/>
                </a:solidFill>
                <a:latin typeface="Clear Sans"/>
                <a:ea typeface="Clear Sans"/>
                <a:cs typeface="Clear Sans"/>
                <a:sym typeface="Clear Sans"/>
              </a:rPr>
              <a:t>Bộ điều khiển PID là bộ điều khiển cơ bản và cấp thấp nên vẫn chưa tối ưu cho hệ thống, có thể thay thế bằng MPC hoặc back-stepping...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Kết luận</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PHÁT TRIỂN ĐỀ TÀI</a:t>
            </a:r>
          </a:p>
        </p:txBody>
      </p:sp>
      <p:sp>
        <p:nvSpPr>
          <p:cNvPr id="24" name="TextBox 24"/>
          <p:cNvSpPr txBox="1"/>
          <p:nvPr/>
        </p:nvSpPr>
        <p:spPr>
          <a:xfrm>
            <a:off x="16688791" y="9210675"/>
            <a:ext cx="1396189"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45</a:t>
            </a:r>
          </a:p>
        </p:txBody>
      </p:sp>
      <p:sp>
        <p:nvSpPr>
          <p:cNvPr id="25" name="TextBox 25"/>
          <p:cNvSpPr txBox="1"/>
          <p:nvPr/>
        </p:nvSpPr>
        <p:spPr>
          <a:xfrm>
            <a:off x="2493760" y="3872072"/>
            <a:ext cx="13080364" cy="3487166"/>
          </a:xfrm>
          <a:prstGeom prst="rect">
            <a:avLst/>
          </a:prstGeom>
        </p:spPr>
        <p:txBody>
          <a:bodyPr lIns="0" tIns="0" rIns="0" bIns="0" rtlCol="0" anchor="t">
            <a:spAutoFit/>
          </a:bodyPr>
          <a:lstStyle/>
          <a:p>
            <a:pPr marL="734059" lvl="1" indent="-367030" algn="l">
              <a:lnSpc>
                <a:spcPts val="7071"/>
              </a:lnSpc>
              <a:buFont typeface="Arial"/>
              <a:buChar char="•"/>
            </a:pPr>
            <a:r>
              <a:rPr lang="en-US" sz="3399">
                <a:solidFill>
                  <a:srgbClr val="204295"/>
                </a:solidFill>
                <a:latin typeface="Clear Sans"/>
                <a:ea typeface="Clear Sans"/>
                <a:cs typeface="Clear Sans"/>
                <a:sym typeface="Clear Sans"/>
              </a:rPr>
              <a:t>Thay thế phương pháp điều khiển động cơ tối ưu hơn.</a:t>
            </a:r>
          </a:p>
          <a:p>
            <a:pPr marL="734059" lvl="1" indent="-367030" algn="l">
              <a:lnSpc>
                <a:spcPts val="7071"/>
              </a:lnSpc>
              <a:buFont typeface="Arial"/>
              <a:buChar char="•"/>
            </a:pPr>
            <a:r>
              <a:rPr lang="en-US" sz="3399">
                <a:solidFill>
                  <a:srgbClr val="204295"/>
                </a:solidFill>
                <a:latin typeface="Clear Sans"/>
                <a:ea typeface="Clear Sans"/>
                <a:cs typeface="Clear Sans"/>
                <a:sym typeface="Clear Sans"/>
              </a:rPr>
              <a:t>Phát triển thêm camera để đọc chiều cao vật, nhằm hướng đến đề tài cánh tay robot kết hợp thị giác máy đọc hình dạng 3D vật để gắp.</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flipH="1">
            <a:off x="-1172764" y="-1028700"/>
            <a:ext cx="3525140" cy="2057400"/>
          </a:xfrm>
          <a:custGeom>
            <a:avLst/>
            <a:gdLst/>
            <a:ahLst/>
            <a:cxnLst/>
            <a:rect l="l" t="t" r="r" b="b"/>
            <a:pathLst>
              <a:path w="3525140" h="2057400">
                <a:moveTo>
                  <a:pt x="3525140" y="0"/>
                </a:moveTo>
                <a:lnTo>
                  <a:pt x="0" y="0"/>
                </a:lnTo>
                <a:lnTo>
                  <a:pt x="0" y="2057400"/>
                </a:lnTo>
                <a:lnTo>
                  <a:pt x="3525140" y="2057400"/>
                </a:lnTo>
                <a:lnTo>
                  <a:pt x="35251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800000" flipV="1">
            <a:off x="15935624" y="9258300"/>
            <a:ext cx="3525140" cy="2057400"/>
          </a:xfrm>
          <a:custGeom>
            <a:avLst/>
            <a:gdLst/>
            <a:ahLst/>
            <a:cxnLst/>
            <a:rect l="l" t="t" r="r" b="b"/>
            <a:pathLst>
              <a:path w="3525140" h="2057400">
                <a:moveTo>
                  <a:pt x="0" y="2057400"/>
                </a:moveTo>
                <a:lnTo>
                  <a:pt x="3525140" y="2057400"/>
                </a:lnTo>
                <a:lnTo>
                  <a:pt x="3525140" y="0"/>
                </a:lnTo>
                <a:lnTo>
                  <a:pt x="0" y="0"/>
                </a:lnTo>
                <a:lnTo>
                  <a:pt x="0" y="20574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2009158" y="2528403"/>
            <a:ext cx="5197928" cy="3525140"/>
          </a:xfrm>
          <a:custGeom>
            <a:avLst/>
            <a:gdLst/>
            <a:ahLst/>
            <a:cxnLst/>
            <a:rect l="l" t="t" r="r" b="b"/>
            <a:pathLst>
              <a:path w="5197928" h="3525140">
                <a:moveTo>
                  <a:pt x="0" y="0"/>
                </a:moveTo>
                <a:lnTo>
                  <a:pt x="5197928" y="0"/>
                </a:lnTo>
                <a:lnTo>
                  <a:pt x="5197928" y="3525140"/>
                </a:lnTo>
                <a:lnTo>
                  <a:pt x="0" y="3525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H="1" flipV="1">
            <a:off x="15099230" y="4152135"/>
            <a:ext cx="5197928" cy="3525140"/>
          </a:xfrm>
          <a:custGeom>
            <a:avLst/>
            <a:gdLst/>
            <a:ahLst/>
            <a:cxnLst/>
            <a:rect l="l" t="t" r="r" b="b"/>
            <a:pathLst>
              <a:path w="5197928" h="3525140">
                <a:moveTo>
                  <a:pt x="5197928" y="3525141"/>
                </a:moveTo>
                <a:lnTo>
                  <a:pt x="0" y="3525141"/>
                </a:lnTo>
                <a:lnTo>
                  <a:pt x="0" y="0"/>
                </a:lnTo>
                <a:lnTo>
                  <a:pt x="5197928" y="0"/>
                </a:lnTo>
                <a:lnTo>
                  <a:pt x="5197928" y="352514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6748691" y="909858"/>
            <a:ext cx="4790618" cy="694829"/>
            <a:chOff x="0" y="0"/>
            <a:chExt cx="1261727" cy="183000"/>
          </a:xfrm>
        </p:grpSpPr>
        <p:sp>
          <p:nvSpPr>
            <p:cNvPr id="11" name="Freeform 11"/>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2" name="TextBox 12"/>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748691" y="8682312"/>
            <a:ext cx="4790618" cy="694829"/>
            <a:chOff x="0" y="0"/>
            <a:chExt cx="1261727" cy="183000"/>
          </a:xfrm>
        </p:grpSpPr>
        <p:sp>
          <p:nvSpPr>
            <p:cNvPr id="14" name="Freeform 14"/>
            <p:cNvSpPr/>
            <p:nvPr/>
          </p:nvSpPr>
          <p:spPr>
            <a:xfrm>
              <a:off x="0" y="0"/>
              <a:ext cx="1261727" cy="183000"/>
            </a:xfrm>
            <a:custGeom>
              <a:avLst/>
              <a:gdLst/>
              <a:ahLst/>
              <a:cxnLst/>
              <a:rect l="l" t="t" r="r" b="b"/>
              <a:pathLst>
                <a:path w="1261727" h="183000">
                  <a:moveTo>
                    <a:pt x="91500" y="0"/>
                  </a:moveTo>
                  <a:lnTo>
                    <a:pt x="1170227" y="0"/>
                  </a:lnTo>
                  <a:cubicBezTo>
                    <a:pt x="1194494" y="0"/>
                    <a:pt x="1217767" y="9640"/>
                    <a:pt x="1234927" y="26800"/>
                  </a:cubicBezTo>
                  <a:cubicBezTo>
                    <a:pt x="1252086" y="43959"/>
                    <a:pt x="1261727" y="67233"/>
                    <a:pt x="1261727" y="91500"/>
                  </a:cubicBezTo>
                  <a:lnTo>
                    <a:pt x="1261727" y="91500"/>
                  </a:lnTo>
                  <a:cubicBezTo>
                    <a:pt x="1261727" y="115767"/>
                    <a:pt x="1252086" y="139041"/>
                    <a:pt x="1234927" y="156201"/>
                  </a:cubicBezTo>
                  <a:cubicBezTo>
                    <a:pt x="1217767" y="173360"/>
                    <a:pt x="1194494" y="183000"/>
                    <a:pt x="1170227"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5" name="TextBox 15"/>
            <p:cNvSpPr txBox="1"/>
            <p:nvPr/>
          </p:nvSpPr>
          <p:spPr>
            <a:xfrm>
              <a:off x="0" y="-38100"/>
              <a:ext cx="1261727" cy="2211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569481" y="2678487"/>
            <a:ext cx="9149038" cy="4706096"/>
          </a:xfrm>
          <a:prstGeom prst="rect">
            <a:avLst/>
          </a:prstGeom>
        </p:spPr>
        <p:txBody>
          <a:bodyPr lIns="0" tIns="0" rIns="0" bIns="0" rtlCol="0" anchor="t">
            <a:spAutoFit/>
          </a:bodyPr>
          <a:lstStyle/>
          <a:p>
            <a:pPr algn="ctr">
              <a:lnSpc>
                <a:spcPts val="11671"/>
              </a:lnSpc>
            </a:pPr>
            <a:r>
              <a:rPr lang="en-US" sz="11671">
                <a:solidFill>
                  <a:srgbClr val="204295"/>
                </a:solidFill>
                <a:latin typeface="Aerospace bold"/>
                <a:ea typeface="Aerospace bold"/>
                <a:cs typeface="Aerospace bold"/>
                <a:sym typeface="Aerospace bold"/>
              </a:rPr>
              <a:t>THANK YOU FOR LISTENING</a:t>
            </a:r>
          </a:p>
        </p:txBody>
      </p:sp>
      <p:sp>
        <p:nvSpPr>
          <p:cNvPr id="17" name="AutoShape 17"/>
          <p:cNvSpPr/>
          <p:nvPr/>
        </p:nvSpPr>
        <p:spPr>
          <a:xfrm flipV="1">
            <a:off x="11539309" y="1276323"/>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18" name="AutoShape 18"/>
          <p:cNvSpPr/>
          <p:nvPr/>
        </p:nvSpPr>
        <p:spPr>
          <a:xfrm>
            <a:off x="11539309" y="9048777"/>
            <a:ext cx="961498" cy="0"/>
          </a:xfrm>
          <a:prstGeom prst="line">
            <a:avLst/>
          </a:prstGeom>
          <a:ln w="38100" cap="flat">
            <a:solidFill>
              <a:srgbClr val="7AB3FF"/>
            </a:solidFill>
            <a:prstDash val="solid"/>
            <a:headEnd type="none" w="sm" len="sm"/>
            <a:tailEnd type="oval" w="lg" len="lg"/>
          </a:ln>
        </p:spPr>
        <p:txBody>
          <a:bodyPr/>
          <a:lstStyle/>
          <a:p>
            <a:endParaRPr lang="en-US"/>
          </a:p>
        </p:txBody>
      </p:sp>
      <p:sp>
        <p:nvSpPr>
          <p:cNvPr id="19" name="AutoShape 19"/>
          <p:cNvSpPr/>
          <p:nvPr/>
        </p:nvSpPr>
        <p:spPr>
          <a:xfrm flipV="1">
            <a:off x="5787193" y="1276323"/>
            <a:ext cx="961498" cy="0"/>
          </a:xfrm>
          <a:prstGeom prst="line">
            <a:avLst/>
          </a:prstGeom>
          <a:ln w="38100" cap="flat">
            <a:solidFill>
              <a:srgbClr val="7AB3FF"/>
            </a:solidFill>
            <a:prstDash val="solid"/>
            <a:headEnd type="oval" w="lg" len="lg"/>
            <a:tailEnd type="none" w="sm" len="sm"/>
          </a:ln>
        </p:spPr>
        <p:txBody>
          <a:bodyPr/>
          <a:lstStyle/>
          <a:p>
            <a:endParaRPr lang="en-US"/>
          </a:p>
        </p:txBody>
      </p:sp>
      <p:sp>
        <p:nvSpPr>
          <p:cNvPr id="20" name="AutoShape 20"/>
          <p:cNvSpPr/>
          <p:nvPr/>
        </p:nvSpPr>
        <p:spPr>
          <a:xfrm>
            <a:off x="5787193" y="9048777"/>
            <a:ext cx="961498" cy="0"/>
          </a:xfrm>
          <a:prstGeom prst="line">
            <a:avLst/>
          </a:prstGeom>
          <a:ln w="38100" cap="flat">
            <a:solidFill>
              <a:srgbClr val="7AB3FF"/>
            </a:solidFill>
            <a:prstDash val="solid"/>
            <a:headEnd type="oval" w="lg" len="lg"/>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Giới thiệu tổng quan</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GIỚI THIỆU TỔNG QUAN</a:t>
            </a:r>
          </a:p>
        </p:txBody>
      </p:sp>
      <p:sp>
        <p:nvSpPr>
          <p:cNvPr id="24" name="TextBox 24"/>
          <p:cNvSpPr txBox="1"/>
          <p:nvPr/>
        </p:nvSpPr>
        <p:spPr>
          <a:xfrm>
            <a:off x="2713876" y="3687407"/>
            <a:ext cx="13372654" cy="10477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04295"/>
                </a:solidFill>
                <a:latin typeface="Clear Sans"/>
                <a:ea typeface="Clear Sans"/>
                <a:cs typeface="Clear Sans"/>
                <a:sym typeface="Clear Sans"/>
              </a:rPr>
              <a:t>Phát hiện chi tiết nhỏ trên sản phẩm</a:t>
            </a:r>
          </a:p>
          <a:p>
            <a:pPr algn="just">
              <a:lnSpc>
                <a:spcPts val="4200"/>
              </a:lnSpc>
            </a:pPr>
            <a:endParaRPr lang="en-US" sz="3000">
              <a:solidFill>
                <a:srgbClr val="204295"/>
              </a:solidFill>
              <a:latin typeface="Clear Sans"/>
              <a:ea typeface="Clear Sans"/>
              <a:cs typeface="Clear Sans"/>
              <a:sym typeface="Clear Sans"/>
            </a:endParaRPr>
          </a:p>
        </p:txBody>
      </p:sp>
      <p:sp>
        <p:nvSpPr>
          <p:cNvPr id="25" name="TextBox 25"/>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4</a:t>
            </a:r>
          </a:p>
        </p:txBody>
      </p:sp>
      <p:sp>
        <p:nvSpPr>
          <p:cNvPr id="26" name="AutoShape 26"/>
          <p:cNvSpPr/>
          <p:nvPr/>
        </p:nvSpPr>
        <p:spPr>
          <a:xfrm>
            <a:off x="3041232" y="5124450"/>
            <a:ext cx="2012532" cy="19050"/>
          </a:xfrm>
          <a:prstGeom prst="line">
            <a:avLst/>
          </a:prstGeom>
          <a:ln w="38100" cap="flat">
            <a:solidFill>
              <a:srgbClr val="7AB3FF"/>
            </a:solidFill>
            <a:prstDash val="solid"/>
            <a:headEnd type="none" w="sm" len="sm"/>
            <a:tailEnd type="arrow" w="med" len="sm"/>
          </a:ln>
        </p:spPr>
        <p:txBody>
          <a:bodyPr/>
          <a:lstStyle/>
          <a:p>
            <a:endParaRPr lang="en-US"/>
          </a:p>
        </p:txBody>
      </p:sp>
      <p:sp>
        <p:nvSpPr>
          <p:cNvPr id="27" name="TextBox 27"/>
          <p:cNvSpPr txBox="1"/>
          <p:nvPr/>
        </p:nvSpPr>
        <p:spPr>
          <a:xfrm>
            <a:off x="5402819" y="4800917"/>
            <a:ext cx="7597616" cy="580390"/>
          </a:xfrm>
          <a:prstGeom prst="rect">
            <a:avLst/>
          </a:prstGeom>
        </p:spPr>
        <p:txBody>
          <a:bodyPr lIns="0" tIns="0" rIns="0" bIns="0" rtlCol="0" anchor="t">
            <a:spAutoFit/>
          </a:bodyPr>
          <a:lstStyle/>
          <a:p>
            <a:pPr algn="ctr">
              <a:lnSpc>
                <a:spcPts val="4759"/>
              </a:lnSpc>
            </a:pPr>
            <a:r>
              <a:rPr lang="en-US" sz="3399">
                <a:solidFill>
                  <a:srgbClr val="204295"/>
                </a:solidFill>
                <a:latin typeface="Clear Sans"/>
                <a:ea typeface="Clear Sans"/>
                <a:cs typeface="Clear Sans"/>
                <a:sym typeface="Clear Sans"/>
              </a:rPr>
              <a:t>SURF (SPEEDED UP ROBUST FEATURE)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Nhiệm vụ đề tài</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TextBox 23"/>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NHIỆM VỤ ĐỀ TÀI</a:t>
            </a:r>
          </a:p>
        </p:txBody>
      </p:sp>
      <p:sp>
        <p:nvSpPr>
          <p:cNvPr id="24" name="TextBox 24"/>
          <p:cNvSpPr txBox="1"/>
          <p:nvPr/>
        </p:nvSpPr>
        <p:spPr>
          <a:xfrm>
            <a:off x="2954188" y="3833972"/>
            <a:ext cx="13372654" cy="2388870"/>
          </a:xfrm>
          <a:prstGeom prst="rect">
            <a:avLst/>
          </a:prstGeom>
        </p:spPr>
        <p:txBody>
          <a:bodyPr lIns="0" tIns="0" rIns="0" bIns="0" rtlCol="0" anchor="t">
            <a:spAutoFit/>
          </a:bodyPr>
          <a:lstStyle/>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Xây dựng lý thuyết động học và hoạch định quỹ đạo cho cánh tay robot</a:t>
            </a:r>
          </a:p>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Xây dựng thuật toán để nhận diện đặc trưng nắp chai bằng SURF</a:t>
            </a:r>
          </a:p>
          <a:p>
            <a:pPr marL="647700" lvl="1" indent="-323850" algn="just">
              <a:lnSpc>
                <a:spcPts val="6540"/>
              </a:lnSpc>
              <a:buFont typeface="Arial"/>
              <a:buChar char="•"/>
            </a:pPr>
            <a:r>
              <a:rPr lang="en-US" sz="3000">
                <a:solidFill>
                  <a:srgbClr val="204295"/>
                </a:solidFill>
                <a:latin typeface="Clear Sans"/>
                <a:ea typeface="Clear Sans"/>
                <a:cs typeface="Clear Sans"/>
                <a:sym typeface="Clear Sans"/>
              </a:rPr>
              <a:t>Kết nối và điều khiển hệ thống</a:t>
            </a:r>
          </a:p>
        </p:txBody>
      </p:sp>
      <p:sp>
        <p:nvSpPr>
          <p:cNvPr id="25" name="TextBox 25"/>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881159" y="3244001"/>
            <a:ext cx="9406120" cy="6549011"/>
          </a:xfrm>
          <a:custGeom>
            <a:avLst/>
            <a:gdLst/>
            <a:ahLst/>
            <a:cxnLst/>
            <a:rect l="l" t="t" r="r" b="b"/>
            <a:pathLst>
              <a:path w="9406120" h="6549011">
                <a:moveTo>
                  <a:pt x="0" y="0"/>
                </a:moveTo>
                <a:lnTo>
                  <a:pt x="9406121" y="0"/>
                </a:lnTo>
                <a:lnTo>
                  <a:pt x="9406121" y="6549012"/>
                </a:lnTo>
                <a:lnTo>
                  <a:pt x="0" y="6549012"/>
                </a:lnTo>
                <a:lnTo>
                  <a:pt x="0" y="0"/>
                </a:lnTo>
                <a:close/>
              </a:path>
            </a:pathLst>
          </a:custGeom>
          <a:blipFill>
            <a:blip r:embed="rId6"/>
            <a:stretch>
              <a:fillRect/>
            </a:stretch>
          </a:blipFill>
        </p:spPr>
        <p:txBody>
          <a:bodyPr/>
          <a:lstStyle/>
          <a:p>
            <a:endParaRPr lang="en-US"/>
          </a:p>
        </p:txBody>
      </p:sp>
      <p:sp>
        <p:nvSpPr>
          <p:cNvPr id="7" name="Freeform 7"/>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5735000" y="1810891"/>
            <a:ext cx="6818001" cy="1136417"/>
            <a:chOff x="0" y="0"/>
            <a:chExt cx="1795687" cy="299303"/>
          </a:xfrm>
        </p:grpSpPr>
        <p:sp>
          <p:nvSpPr>
            <p:cNvPr id="10" name="Freeform 10"/>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1" name="TextBox 11"/>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87400" y="2002230"/>
            <a:ext cx="6818001" cy="1136417"/>
            <a:chOff x="0" y="0"/>
            <a:chExt cx="1795687" cy="299303"/>
          </a:xfrm>
        </p:grpSpPr>
        <p:sp>
          <p:nvSpPr>
            <p:cNvPr id="13" name="Freeform 13"/>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4" name="TextBox 14"/>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326841" y="9098183"/>
            <a:ext cx="2511101" cy="694829"/>
            <a:chOff x="0" y="0"/>
            <a:chExt cx="661360" cy="183000"/>
          </a:xfrm>
        </p:grpSpPr>
        <p:sp>
          <p:nvSpPr>
            <p:cNvPr id="16" name="Freeform 16"/>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7" name="TextBox 17"/>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9" name="Group 19"/>
          <p:cNvGrpSpPr/>
          <p:nvPr/>
        </p:nvGrpSpPr>
        <p:grpSpPr>
          <a:xfrm>
            <a:off x="-464552" y="511757"/>
            <a:ext cx="4986562" cy="694829"/>
            <a:chOff x="0" y="0"/>
            <a:chExt cx="1313333" cy="183000"/>
          </a:xfrm>
        </p:grpSpPr>
        <p:sp>
          <p:nvSpPr>
            <p:cNvPr id="20" name="Freeform 20"/>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1" name="TextBox 21"/>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3" name="AutoShape 23"/>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4" name="TextBox 24"/>
          <p:cNvSpPr txBox="1"/>
          <p:nvPr/>
        </p:nvSpPr>
        <p:spPr>
          <a:xfrm>
            <a:off x="6835125" y="2106983"/>
            <a:ext cx="5010594"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XÂY DỰNG HỆ THỐNG</a:t>
            </a:r>
          </a:p>
        </p:txBody>
      </p:sp>
      <p:sp>
        <p:nvSpPr>
          <p:cNvPr id="25" name="TextBox 25"/>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4522011" y="3320462"/>
            <a:ext cx="9586554" cy="5564685"/>
          </a:xfrm>
          <a:custGeom>
            <a:avLst/>
            <a:gdLst/>
            <a:ahLst/>
            <a:cxnLst/>
            <a:rect l="l" t="t" r="r" b="b"/>
            <a:pathLst>
              <a:path w="9586554" h="5564685">
                <a:moveTo>
                  <a:pt x="0" y="0"/>
                </a:moveTo>
                <a:lnTo>
                  <a:pt x="9586553" y="0"/>
                </a:lnTo>
                <a:lnTo>
                  <a:pt x="9586553" y="5564684"/>
                </a:lnTo>
                <a:lnTo>
                  <a:pt x="0" y="5564684"/>
                </a:lnTo>
                <a:lnTo>
                  <a:pt x="0" y="0"/>
                </a:lnTo>
                <a:close/>
              </a:path>
            </a:pathLst>
          </a:custGeom>
          <a:blipFill>
            <a:blip r:embed="rId8"/>
            <a:stretch>
              <a:fillRect/>
            </a:stretch>
          </a:blipFill>
        </p:spPr>
        <p:txBody>
          <a:bodyPr/>
          <a:lstStyle/>
          <a:p>
            <a:endParaRPr lang="en-US"/>
          </a:p>
        </p:txBody>
      </p:sp>
      <p:sp>
        <p:nvSpPr>
          <p:cNvPr id="24" name="AutoShape 24"/>
          <p:cNvSpPr/>
          <p:nvPr/>
        </p:nvSpPr>
        <p:spPr>
          <a:xfrm>
            <a:off x="5287564" y="9426548"/>
            <a:ext cx="2017296" cy="19050"/>
          </a:xfrm>
          <a:prstGeom prst="line">
            <a:avLst/>
          </a:prstGeom>
          <a:ln w="38100" cap="flat">
            <a:solidFill>
              <a:srgbClr val="7AB3FF"/>
            </a:solidFill>
            <a:prstDash val="solid"/>
            <a:headEnd type="none" w="sm" len="sm"/>
            <a:tailEnd type="arrow" w="med" len="sm"/>
          </a:ln>
        </p:spPr>
        <p:txBody>
          <a:bodyPr/>
          <a:lstStyle/>
          <a:p>
            <a:endParaRPr lang="en-US"/>
          </a:p>
        </p:txBody>
      </p:sp>
      <p:sp>
        <p:nvSpPr>
          <p:cNvPr id="25" name="Freeform 25"/>
          <p:cNvSpPr/>
          <p:nvPr/>
        </p:nvSpPr>
        <p:spPr>
          <a:xfrm>
            <a:off x="8518572" y="9248570"/>
            <a:ext cx="1555656" cy="355955"/>
          </a:xfrm>
          <a:custGeom>
            <a:avLst/>
            <a:gdLst/>
            <a:ahLst/>
            <a:cxnLst/>
            <a:rect l="l" t="t" r="r" b="b"/>
            <a:pathLst>
              <a:path w="1555656" h="355955">
                <a:moveTo>
                  <a:pt x="0" y="0"/>
                </a:moveTo>
                <a:lnTo>
                  <a:pt x="1555656" y="0"/>
                </a:lnTo>
                <a:lnTo>
                  <a:pt x="1555656" y="355956"/>
                </a:lnTo>
                <a:lnTo>
                  <a:pt x="0" y="355956"/>
                </a:lnTo>
                <a:lnTo>
                  <a:pt x="0" y="0"/>
                </a:lnTo>
                <a:close/>
              </a:path>
            </a:pathLst>
          </a:custGeom>
          <a:blipFill>
            <a:blip r:embed="rId9"/>
            <a:stretch>
              <a:fillRect/>
            </a:stretch>
          </a:blipFill>
        </p:spPr>
        <p:txBody>
          <a:bodyPr/>
          <a:lstStyle/>
          <a:p>
            <a:endParaRPr lang="en-US"/>
          </a:p>
        </p:txBody>
      </p:sp>
      <p:sp>
        <p:nvSpPr>
          <p:cNvPr id="26" name="TextBox 26"/>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KHÔNG GIAN LÀM VIỆC ROBOT</a:t>
            </a:r>
          </a:p>
        </p:txBody>
      </p:sp>
      <p:sp>
        <p:nvSpPr>
          <p:cNvPr id="27" name="TextBox 27"/>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2764" y="92583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5935624" y="-1028700"/>
            <a:ext cx="3525140" cy="2057400"/>
          </a:xfrm>
          <a:custGeom>
            <a:avLst/>
            <a:gdLst/>
            <a:ahLst/>
            <a:cxnLst/>
            <a:rect l="l" t="t" r="r" b="b"/>
            <a:pathLst>
              <a:path w="3525140" h="2057400">
                <a:moveTo>
                  <a:pt x="0" y="0"/>
                </a:moveTo>
                <a:lnTo>
                  <a:pt x="3525140" y="0"/>
                </a:lnTo>
                <a:lnTo>
                  <a:pt x="352514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225979" y="3059541"/>
            <a:ext cx="3631569" cy="2462864"/>
          </a:xfrm>
          <a:custGeom>
            <a:avLst/>
            <a:gdLst/>
            <a:ahLst/>
            <a:cxnLst/>
            <a:rect l="l" t="t" r="r" b="b"/>
            <a:pathLst>
              <a:path w="3631569" h="2462864">
                <a:moveTo>
                  <a:pt x="0" y="0"/>
                </a:moveTo>
                <a:lnTo>
                  <a:pt x="3631569" y="0"/>
                </a:lnTo>
                <a:lnTo>
                  <a:pt x="3631569" y="2462864"/>
                </a:lnTo>
                <a:lnTo>
                  <a:pt x="0" y="2462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5880914" y="4682259"/>
            <a:ext cx="3634560" cy="2464892"/>
          </a:xfrm>
          <a:custGeom>
            <a:avLst/>
            <a:gdLst/>
            <a:ahLst/>
            <a:cxnLst/>
            <a:rect l="l" t="t" r="r" b="b"/>
            <a:pathLst>
              <a:path w="3634560" h="2464892">
                <a:moveTo>
                  <a:pt x="3634560" y="2464893"/>
                </a:moveTo>
                <a:lnTo>
                  <a:pt x="0" y="2464893"/>
                </a:lnTo>
                <a:lnTo>
                  <a:pt x="0" y="0"/>
                </a:lnTo>
                <a:lnTo>
                  <a:pt x="3634560" y="0"/>
                </a:lnTo>
                <a:lnTo>
                  <a:pt x="3634560" y="24648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713876" y="9258300"/>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3000436" y="-665255"/>
            <a:ext cx="2573688" cy="1693955"/>
          </a:xfrm>
          <a:custGeom>
            <a:avLst/>
            <a:gdLst/>
            <a:ahLst/>
            <a:cxnLst/>
            <a:rect l="l" t="t" r="r" b="b"/>
            <a:pathLst>
              <a:path w="2573688" h="1693955">
                <a:moveTo>
                  <a:pt x="0" y="0"/>
                </a:moveTo>
                <a:lnTo>
                  <a:pt x="2573688" y="0"/>
                </a:lnTo>
                <a:lnTo>
                  <a:pt x="2573688" y="1693955"/>
                </a:lnTo>
                <a:lnTo>
                  <a:pt x="0" y="1693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5735000" y="1810891"/>
            <a:ext cx="6818001" cy="1136417"/>
            <a:chOff x="0" y="0"/>
            <a:chExt cx="1795687" cy="299303"/>
          </a:xfrm>
        </p:grpSpPr>
        <p:sp>
          <p:nvSpPr>
            <p:cNvPr id="9" name="Freeform 9"/>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C4DCFF"/>
            </a:solidFill>
            <a:ln w="38100" cap="rnd">
              <a:solidFill>
                <a:srgbClr val="7AB3FF"/>
              </a:solidFill>
              <a:prstDash val="solid"/>
              <a:round/>
            </a:ln>
          </p:spPr>
          <p:txBody>
            <a:bodyPr/>
            <a:lstStyle/>
            <a:p>
              <a:endParaRPr lang="en-US"/>
            </a:p>
          </p:txBody>
        </p:sp>
        <p:sp>
          <p:nvSpPr>
            <p:cNvPr id="10" name="TextBox 10"/>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87400" y="2002230"/>
            <a:ext cx="6818001" cy="1136417"/>
            <a:chOff x="0" y="0"/>
            <a:chExt cx="1795687" cy="299303"/>
          </a:xfrm>
        </p:grpSpPr>
        <p:sp>
          <p:nvSpPr>
            <p:cNvPr id="12" name="Freeform 12"/>
            <p:cNvSpPr/>
            <p:nvPr/>
          </p:nvSpPr>
          <p:spPr>
            <a:xfrm>
              <a:off x="0" y="0"/>
              <a:ext cx="1795687" cy="299303"/>
            </a:xfrm>
            <a:custGeom>
              <a:avLst/>
              <a:gdLst/>
              <a:ahLst/>
              <a:cxnLst/>
              <a:rect l="l" t="t" r="r" b="b"/>
              <a:pathLst>
                <a:path w="1795687" h="299303">
                  <a:moveTo>
                    <a:pt x="113551" y="0"/>
                  </a:moveTo>
                  <a:lnTo>
                    <a:pt x="1682136" y="0"/>
                  </a:lnTo>
                  <a:cubicBezTo>
                    <a:pt x="1744849" y="0"/>
                    <a:pt x="1795687" y="50839"/>
                    <a:pt x="1795687" y="113551"/>
                  </a:cubicBezTo>
                  <a:lnTo>
                    <a:pt x="1795687" y="185752"/>
                  </a:lnTo>
                  <a:cubicBezTo>
                    <a:pt x="1795687" y="248465"/>
                    <a:pt x="1744849" y="299303"/>
                    <a:pt x="1682136" y="299303"/>
                  </a:cubicBezTo>
                  <a:lnTo>
                    <a:pt x="113551" y="299303"/>
                  </a:lnTo>
                  <a:cubicBezTo>
                    <a:pt x="50839" y="299303"/>
                    <a:pt x="0" y="248465"/>
                    <a:pt x="0" y="185752"/>
                  </a:cubicBezTo>
                  <a:lnTo>
                    <a:pt x="0" y="113551"/>
                  </a:lnTo>
                  <a:cubicBezTo>
                    <a:pt x="0" y="50839"/>
                    <a:pt x="50839" y="0"/>
                    <a:pt x="113551"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3" name="TextBox 13"/>
            <p:cNvSpPr txBox="1"/>
            <p:nvPr/>
          </p:nvSpPr>
          <p:spPr>
            <a:xfrm>
              <a:off x="0" y="-38100"/>
              <a:ext cx="1795687" cy="33740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326841" y="9098183"/>
            <a:ext cx="2511101" cy="694829"/>
            <a:chOff x="0" y="0"/>
            <a:chExt cx="661360" cy="183000"/>
          </a:xfrm>
        </p:grpSpPr>
        <p:sp>
          <p:nvSpPr>
            <p:cNvPr id="15" name="Freeform 15"/>
            <p:cNvSpPr/>
            <p:nvPr/>
          </p:nvSpPr>
          <p:spPr>
            <a:xfrm>
              <a:off x="0" y="0"/>
              <a:ext cx="661360" cy="183000"/>
            </a:xfrm>
            <a:custGeom>
              <a:avLst/>
              <a:gdLst/>
              <a:ahLst/>
              <a:cxnLst/>
              <a:rect l="l" t="t" r="r" b="b"/>
              <a:pathLst>
                <a:path w="661360" h="183000">
                  <a:moveTo>
                    <a:pt x="91500" y="0"/>
                  </a:moveTo>
                  <a:lnTo>
                    <a:pt x="569860" y="0"/>
                  </a:lnTo>
                  <a:cubicBezTo>
                    <a:pt x="594127" y="0"/>
                    <a:pt x="617400" y="9640"/>
                    <a:pt x="634560" y="26800"/>
                  </a:cubicBezTo>
                  <a:cubicBezTo>
                    <a:pt x="651720" y="43959"/>
                    <a:pt x="661360" y="67233"/>
                    <a:pt x="661360" y="91500"/>
                  </a:cubicBezTo>
                  <a:lnTo>
                    <a:pt x="661360" y="91500"/>
                  </a:lnTo>
                  <a:cubicBezTo>
                    <a:pt x="661360" y="115767"/>
                    <a:pt x="651720" y="139041"/>
                    <a:pt x="634560" y="156201"/>
                  </a:cubicBezTo>
                  <a:cubicBezTo>
                    <a:pt x="617400" y="173360"/>
                    <a:pt x="594127" y="183000"/>
                    <a:pt x="569860"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16" name="TextBox 16"/>
            <p:cNvSpPr txBox="1"/>
            <p:nvPr/>
          </p:nvSpPr>
          <p:spPr>
            <a:xfrm>
              <a:off x="0" y="-38100"/>
              <a:ext cx="661360" cy="2211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15365344" y="9445598"/>
            <a:ext cx="961498" cy="19050"/>
          </a:xfrm>
          <a:prstGeom prst="line">
            <a:avLst/>
          </a:prstGeom>
          <a:ln w="38100" cap="flat">
            <a:solidFill>
              <a:srgbClr val="7AB3FF"/>
            </a:solidFill>
            <a:prstDash val="solid"/>
            <a:headEnd type="oval" w="lg" len="lg"/>
            <a:tailEnd type="none" w="sm" len="sm"/>
          </a:ln>
        </p:spPr>
        <p:txBody>
          <a:bodyPr/>
          <a:lstStyle/>
          <a:p>
            <a:endParaRPr lang="en-US"/>
          </a:p>
        </p:txBody>
      </p:sp>
      <p:grpSp>
        <p:nvGrpSpPr>
          <p:cNvPr id="18" name="Group 18"/>
          <p:cNvGrpSpPr/>
          <p:nvPr/>
        </p:nvGrpSpPr>
        <p:grpSpPr>
          <a:xfrm>
            <a:off x="-464552" y="511757"/>
            <a:ext cx="4986562" cy="694829"/>
            <a:chOff x="0" y="0"/>
            <a:chExt cx="1313333" cy="183000"/>
          </a:xfrm>
        </p:grpSpPr>
        <p:sp>
          <p:nvSpPr>
            <p:cNvPr id="19" name="Freeform 19"/>
            <p:cNvSpPr/>
            <p:nvPr/>
          </p:nvSpPr>
          <p:spPr>
            <a:xfrm>
              <a:off x="0" y="0"/>
              <a:ext cx="1313333" cy="183000"/>
            </a:xfrm>
            <a:custGeom>
              <a:avLst/>
              <a:gdLst/>
              <a:ahLst/>
              <a:cxnLst/>
              <a:rect l="l" t="t" r="r" b="b"/>
              <a:pathLst>
                <a:path w="1313333" h="183000">
                  <a:moveTo>
                    <a:pt x="91500" y="0"/>
                  </a:moveTo>
                  <a:lnTo>
                    <a:pt x="1221833" y="0"/>
                  </a:lnTo>
                  <a:cubicBezTo>
                    <a:pt x="1246100" y="0"/>
                    <a:pt x="1269374" y="9640"/>
                    <a:pt x="1286533" y="26800"/>
                  </a:cubicBezTo>
                  <a:cubicBezTo>
                    <a:pt x="1303693" y="43959"/>
                    <a:pt x="1313333" y="67233"/>
                    <a:pt x="1313333" y="91500"/>
                  </a:cubicBezTo>
                  <a:lnTo>
                    <a:pt x="1313333" y="91500"/>
                  </a:lnTo>
                  <a:cubicBezTo>
                    <a:pt x="1313333" y="115767"/>
                    <a:pt x="1303693" y="139041"/>
                    <a:pt x="1286533" y="156201"/>
                  </a:cubicBezTo>
                  <a:cubicBezTo>
                    <a:pt x="1269374" y="173360"/>
                    <a:pt x="1246100" y="183000"/>
                    <a:pt x="1221833" y="183000"/>
                  </a:cubicBezTo>
                  <a:lnTo>
                    <a:pt x="91500" y="183000"/>
                  </a:lnTo>
                  <a:cubicBezTo>
                    <a:pt x="67233" y="183000"/>
                    <a:pt x="43959" y="173360"/>
                    <a:pt x="26800" y="156201"/>
                  </a:cubicBezTo>
                  <a:cubicBezTo>
                    <a:pt x="9640" y="139041"/>
                    <a:pt x="0" y="115767"/>
                    <a:pt x="0" y="91500"/>
                  </a:cubicBezTo>
                  <a:lnTo>
                    <a:pt x="0" y="91500"/>
                  </a:lnTo>
                  <a:cubicBezTo>
                    <a:pt x="0" y="67233"/>
                    <a:pt x="9640" y="43959"/>
                    <a:pt x="26800" y="26800"/>
                  </a:cubicBezTo>
                  <a:cubicBezTo>
                    <a:pt x="43959" y="9640"/>
                    <a:pt x="67233" y="0"/>
                    <a:pt x="91500" y="0"/>
                  </a:cubicBezTo>
                  <a:close/>
                </a:path>
              </a:pathLst>
            </a:custGeom>
            <a:solidFill>
              <a:srgbClr val="000000">
                <a:alpha val="0"/>
              </a:srgbClr>
            </a:solidFill>
            <a:ln w="38100" cap="rnd">
              <a:solidFill>
                <a:srgbClr val="7AB3FF"/>
              </a:solidFill>
              <a:prstDash val="solid"/>
              <a:round/>
            </a:ln>
          </p:spPr>
          <p:txBody>
            <a:bodyPr/>
            <a:lstStyle/>
            <a:p>
              <a:endParaRPr lang="en-US"/>
            </a:p>
          </p:txBody>
        </p:sp>
        <p:sp>
          <p:nvSpPr>
            <p:cNvPr id="20" name="TextBox 20"/>
            <p:cNvSpPr txBox="1"/>
            <p:nvPr/>
          </p:nvSpPr>
          <p:spPr>
            <a:xfrm>
              <a:off x="0" y="-38100"/>
              <a:ext cx="1313333" cy="2211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606425"/>
            <a:ext cx="4025064" cy="422275"/>
          </a:xfrm>
          <a:prstGeom prst="rect">
            <a:avLst/>
          </a:prstGeom>
        </p:spPr>
        <p:txBody>
          <a:bodyPr lIns="0" tIns="0" rIns="0" bIns="0" rtlCol="0" anchor="t">
            <a:spAutoFit/>
          </a:bodyPr>
          <a:lstStyle/>
          <a:p>
            <a:pPr algn="l">
              <a:lnSpc>
                <a:spcPts val="3499"/>
              </a:lnSpc>
              <a:spcBef>
                <a:spcPct val="0"/>
              </a:spcBef>
            </a:pPr>
            <a:r>
              <a:rPr lang="en-US" sz="2499">
                <a:solidFill>
                  <a:srgbClr val="204295"/>
                </a:solidFill>
                <a:latin typeface="Clear Sans"/>
                <a:ea typeface="Clear Sans"/>
                <a:cs typeface="Clear Sans"/>
                <a:sym typeface="Clear Sans"/>
              </a:rPr>
              <a:t>Xây dựng hệ thống</a:t>
            </a:r>
          </a:p>
        </p:txBody>
      </p:sp>
      <p:sp>
        <p:nvSpPr>
          <p:cNvPr id="22" name="AutoShape 22"/>
          <p:cNvSpPr/>
          <p:nvPr/>
        </p:nvSpPr>
        <p:spPr>
          <a:xfrm>
            <a:off x="4522011" y="859172"/>
            <a:ext cx="765554" cy="0"/>
          </a:xfrm>
          <a:prstGeom prst="line">
            <a:avLst/>
          </a:prstGeom>
          <a:ln w="38100" cap="flat">
            <a:solidFill>
              <a:srgbClr val="7AB3FF"/>
            </a:solidFill>
            <a:prstDash val="solid"/>
            <a:headEnd type="none" w="sm" len="sm"/>
            <a:tailEnd type="oval" w="lg" len="lg"/>
          </a:ln>
        </p:spPr>
        <p:txBody>
          <a:bodyPr/>
          <a:lstStyle/>
          <a:p>
            <a:endParaRPr lang="en-US"/>
          </a:p>
        </p:txBody>
      </p:sp>
      <p:sp>
        <p:nvSpPr>
          <p:cNvPr id="23" name="Freeform 23"/>
          <p:cNvSpPr/>
          <p:nvPr/>
        </p:nvSpPr>
        <p:spPr>
          <a:xfrm>
            <a:off x="5932990" y="3391657"/>
            <a:ext cx="6726820" cy="5706527"/>
          </a:xfrm>
          <a:custGeom>
            <a:avLst/>
            <a:gdLst/>
            <a:ahLst/>
            <a:cxnLst/>
            <a:rect l="l" t="t" r="r" b="b"/>
            <a:pathLst>
              <a:path w="6726820" h="5706527">
                <a:moveTo>
                  <a:pt x="0" y="0"/>
                </a:moveTo>
                <a:lnTo>
                  <a:pt x="6726820" y="0"/>
                </a:lnTo>
                <a:lnTo>
                  <a:pt x="6726820" y="5706526"/>
                </a:lnTo>
                <a:lnTo>
                  <a:pt x="0" y="5706526"/>
                </a:lnTo>
                <a:lnTo>
                  <a:pt x="0" y="0"/>
                </a:lnTo>
                <a:close/>
              </a:path>
            </a:pathLst>
          </a:custGeom>
          <a:blipFill>
            <a:blip r:embed="rId8"/>
            <a:stretch>
              <a:fillRect/>
            </a:stretch>
          </a:blipFill>
        </p:spPr>
        <p:txBody>
          <a:bodyPr/>
          <a:lstStyle/>
          <a:p>
            <a:endParaRPr lang="en-US"/>
          </a:p>
        </p:txBody>
      </p:sp>
      <p:grpSp>
        <p:nvGrpSpPr>
          <p:cNvPr id="24" name="Group 24"/>
          <p:cNvGrpSpPr/>
          <p:nvPr/>
        </p:nvGrpSpPr>
        <p:grpSpPr>
          <a:xfrm>
            <a:off x="12188013" y="6106757"/>
            <a:ext cx="2962546" cy="1294294"/>
            <a:chOff x="0" y="0"/>
            <a:chExt cx="780259" cy="340884"/>
          </a:xfrm>
        </p:grpSpPr>
        <p:sp>
          <p:nvSpPr>
            <p:cNvPr id="25" name="Freeform 25"/>
            <p:cNvSpPr/>
            <p:nvPr/>
          </p:nvSpPr>
          <p:spPr>
            <a:xfrm>
              <a:off x="0" y="0"/>
              <a:ext cx="780259" cy="340884"/>
            </a:xfrm>
            <a:custGeom>
              <a:avLst/>
              <a:gdLst/>
              <a:ahLst/>
              <a:cxnLst/>
              <a:rect l="l" t="t" r="r" b="b"/>
              <a:pathLst>
                <a:path w="780259" h="340884">
                  <a:moveTo>
                    <a:pt x="133277" y="0"/>
                  </a:moveTo>
                  <a:lnTo>
                    <a:pt x="646982" y="0"/>
                  </a:lnTo>
                  <a:cubicBezTo>
                    <a:pt x="682330" y="0"/>
                    <a:pt x="716229" y="14042"/>
                    <a:pt x="741223" y="39036"/>
                  </a:cubicBezTo>
                  <a:cubicBezTo>
                    <a:pt x="766217" y="64030"/>
                    <a:pt x="780259" y="97929"/>
                    <a:pt x="780259" y="133277"/>
                  </a:cubicBezTo>
                  <a:lnTo>
                    <a:pt x="780259" y="207608"/>
                  </a:lnTo>
                  <a:cubicBezTo>
                    <a:pt x="780259" y="281214"/>
                    <a:pt x="720589" y="340884"/>
                    <a:pt x="646982" y="340884"/>
                  </a:cubicBezTo>
                  <a:lnTo>
                    <a:pt x="133277" y="340884"/>
                  </a:lnTo>
                  <a:cubicBezTo>
                    <a:pt x="59670" y="340884"/>
                    <a:pt x="0" y="281214"/>
                    <a:pt x="0" y="207608"/>
                  </a:cubicBezTo>
                  <a:lnTo>
                    <a:pt x="0" y="133277"/>
                  </a:lnTo>
                  <a:cubicBezTo>
                    <a:pt x="0" y="59670"/>
                    <a:pt x="59670" y="0"/>
                    <a:pt x="133277" y="0"/>
                  </a:cubicBezTo>
                  <a:close/>
                </a:path>
              </a:pathLst>
            </a:custGeom>
            <a:solidFill>
              <a:srgbClr val="000000">
                <a:alpha val="0"/>
              </a:srgbClr>
            </a:solidFill>
            <a:ln w="38100" cap="rnd">
              <a:solidFill>
                <a:srgbClr val="204295"/>
              </a:solidFill>
              <a:prstDash val="solid"/>
              <a:round/>
            </a:ln>
          </p:spPr>
          <p:txBody>
            <a:bodyPr/>
            <a:lstStyle/>
            <a:p>
              <a:endParaRPr lang="en-US"/>
            </a:p>
          </p:txBody>
        </p:sp>
        <p:sp>
          <p:nvSpPr>
            <p:cNvPr id="26" name="TextBox 26"/>
            <p:cNvSpPr txBox="1"/>
            <p:nvPr/>
          </p:nvSpPr>
          <p:spPr>
            <a:xfrm>
              <a:off x="0" y="-38100"/>
              <a:ext cx="780259" cy="378984"/>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2379055" y="6464451"/>
            <a:ext cx="2620675" cy="663297"/>
          </a:xfrm>
          <a:custGeom>
            <a:avLst/>
            <a:gdLst/>
            <a:ahLst/>
            <a:cxnLst/>
            <a:rect l="l" t="t" r="r" b="b"/>
            <a:pathLst>
              <a:path w="2620675" h="663297">
                <a:moveTo>
                  <a:pt x="0" y="0"/>
                </a:moveTo>
                <a:lnTo>
                  <a:pt x="2620675" y="0"/>
                </a:lnTo>
                <a:lnTo>
                  <a:pt x="2620675" y="663297"/>
                </a:lnTo>
                <a:lnTo>
                  <a:pt x="0" y="663297"/>
                </a:lnTo>
                <a:lnTo>
                  <a:pt x="0" y="0"/>
                </a:lnTo>
                <a:close/>
              </a:path>
            </a:pathLst>
          </a:custGeom>
          <a:blipFill>
            <a:blip r:embed="rId9"/>
            <a:stretch>
              <a:fillRect l="-5986"/>
            </a:stretch>
          </a:blipFill>
        </p:spPr>
        <p:txBody>
          <a:bodyPr/>
          <a:lstStyle/>
          <a:p>
            <a:endParaRPr lang="en-US"/>
          </a:p>
        </p:txBody>
      </p:sp>
      <p:sp>
        <p:nvSpPr>
          <p:cNvPr id="28" name="TextBox 28"/>
          <p:cNvSpPr txBox="1"/>
          <p:nvPr/>
        </p:nvSpPr>
        <p:spPr>
          <a:xfrm>
            <a:off x="6213745" y="2159965"/>
            <a:ext cx="6165310" cy="563771"/>
          </a:xfrm>
          <a:prstGeom prst="rect">
            <a:avLst/>
          </a:prstGeom>
        </p:spPr>
        <p:txBody>
          <a:bodyPr lIns="0" tIns="0" rIns="0" bIns="0" rtlCol="0" anchor="t">
            <a:spAutoFit/>
          </a:bodyPr>
          <a:lstStyle/>
          <a:p>
            <a:pPr algn="ctr">
              <a:lnSpc>
                <a:spcPts val="4626"/>
              </a:lnSpc>
            </a:pPr>
            <a:r>
              <a:rPr lang="en-US" sz="3304" b="1">
                <a:solidFill>
                  <a:srgbClr val="204295"/>
                </a:solidFill>
                <a:latin typeface="Clear Sans Bold"/>
                <a:ea typeface="Clear Sans Bold"/>
                <a:cs typeface="Clear Sans Bold"/>
                <a:sym typeface="Clear Sans Bold"/>
              </a:rPr>
              <a:t>KHÔNG GIAN LÀM VIỆC ROBOT</a:t>
            </a:r>
          </a:p>
        </p:txBody>
      </p:sp>
      <p:sp>
        <p:nvSpPr>
          <p:cNvPr id="29" name="TextBox 29"/>
          <p:cNvSpPr txBox="1"/>
          <p:nvPr/>
        </p:nvSpPr>
        <p:spPr>
          <a:xfrm>
            <a:off x="16688791" y="9210675"/>
            <a:ext cx="1248526" cy="422275"/>
          </a:xfrm>
          <a:prstGeom prst="rect">
            <a:avLst/>
          </a:prstGeom>
        </p:spPr>
        <p:txBody>
          <a:bodyPr lIns="0" tIns="0" rIns="0" bIns="0" rtlCol="0" anchor="t">
            <a:spAutoFit/>
          </a:bodyPr>
          <a:lstStyle/>
          <a:p>
            <a:pPr algn="r">
              <a:lnSpc>
                <a:spcPts val="3499"/>
              </a:lnSpc>
              <a:spcBef>
                <a:spcPct val="0"/>
              </a:spcBef>
            </a:pPr>
            <a:r>
              <a:rPr lang="en-US" sz="2499">
                <a:solidFill>
                  <a:srgbClr val="204295"/>
                </a:solidFill>
                <a:latin typeface="Clear Sans"/>
                <a:ea typeface="Clear Sans"/>
                <a:cs typeface="Clear Sans"/>
                <a:sym typeface="Clear Sans"/>
              </a:rPr>
              <a:t> Trang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914</Words>
  <Application>Microsoft Office PowerPoint</Application>
  <PresentationFormat>Custom</PresentationFormat>
  <Paragraphs>176</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Aerospace bold</vt:lpstr>
      <vt:lpstr>Clear Sans Bold</vt:lpstr>
      <vt:lpstr>Clear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Geometric Thesis Defense Presentation</dc:title>
  <cp:lastModifiedBy>Tuấn Trần Gia</cp:lastModifiedBy>
  <cp:revision>4</cp:revision>
  <dcterms:created xsi:type="dcterms:W3CDTF">2006-08-16T00:00:00Z</dcterms:created>
  <dcterms:modified xsi:type="dcterms:W3CDTF">2024-12-14T07:51:10Z</dcterms:modified>
  <dc:identifier>DAGY4Gbxoec</dc:identifier>
</cp:coreProperties>
</file>